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9"/>
  </p:notesMasterIdLst>
  <p:sldIdLst>
    <p:sldId id="258" r:id="rId6"/>
    <p:sldId id="260" r:id="rId7"/>
    <p:sldId id="262" r:id="rId8"/>
    <p:sldId id="259" r:id="rId9"/>
    <p:sldId id="263" r:id="rId10"/>
    <p:sldId id="264" r:id="rId11"/>
    <p:sldId id="266" r:id="rId12"/>
    <p:sldId id="281" r:id="rId13"/>
    <p:sldId id="268" r:id="rId14"/>
    <p:sldId id="270" r:id="rId15"/>
    <p:sldId id="267" r:id="rId16"/>
    <p:sldId id="282" r:id="rId17"/>
    <p:sldId id="272" r:id="rId18"/>
    <p:sldId id="273" r:id="rId19"/>
    <p:sldId id="274" r:id="rId20"/>
    <p:sldId id="265" r:id="rId21"/>
    <p:sldId id="261" r:id="rId22"/>
    <p:sldId id="275" r:id="rId23"/>
    <p:sldId id="277" r:id="rId24"/>
    <p:sldId id="278" r:id="rId25"/>
    <p:sldId id="279" r:id="rId26"/>
    <p:sldId id="280" r:id="rId27"/>
    <p:sldId id="276"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B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64066-5ADF-7973-8A26-41DAB9C10A60}" v="21" dt="2022-12-16T13:15:51.904"/>
    <p1510:client id="{A82E21AC-A96A-8282-26F8-712E7CDC4CE1}" v="191" dt="2022-12-12T10:23:45.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2857" autoAdjust="0"/>
  </p:normalViewPr>
  <p:slideViewPr>
    <p:cSldViewPr snapToGrid="0">
      <p:cViewPr varScale="1">
        <p:scale>
          <a:sx n="27" d="100"/>
          <a:sy n="27" d="100"/>
        </p:scale>
        <p:origin x="13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McNulty" userId="S::erin.mcnulty@artscouncil.ie::0d1b9964-75dd-4943-94cd-bed9b73d95d2" providerId="AD" clId="Web-{A82E21AC-A96A-8282-26F8-712E7CDC4CE1}"/>
    <pc:docChg chg="modSld">
      <pc:chgData name="Erin McNulty" userId="S::erin.mcnulty@artscouncil.ie::0d1b9964-75dd-4943-94cd-bed9b73d95d2" providerId="AD" clId="Web-{A82E21AC-A96A-8282-26F8-712E7CDC4CE1}" dt="2022-12-12T10:23:44.057" v="117" actId="20577"/>
      <pc:docMkLst>
        <pc:docMk/>
      </pc:docMkLst>
      <pc:sldChg chg="addSp delSp modSp">
        <pc:chgData name="Erin McNulty" userId="S::erin.mcnulty@artscouncil.ie::0d1b9964-75dd-4943-94cd-bed9b73d95d2" providerId="AD" clId="Web-{A82E21AC-A96A-8282-26F8-712E7CDC4CE1}" dt="2022-12-12T10:19:54.904" v="80" actId="1076"/>
        <pc:sldMkLst>
          <pc:docMk/>
          <pc:sldMk cId="204561840" sldId="258"/>
        </pc:sldMkLst>
        <pc:spChg chg="add del mod">
          <ac:chgData name="Erin McNulty" userId="S::erin.mcnulty@artscouncil.ie::0d1b9964-75dd-4943-94cd-bed9b73d95d2" providerId="AD" clId="Web-{A82E21AC-A96A-8282-26F8-712E7CDC4CE1}" dt="2022-12-12T10:19:54.904" v="80" actId="1076"/>
          <ac:spMkLst>
            <pc:docMk/>
            <pc:sldMk cId="204561840" sldId="258"/>
            <ac:spMk id="4" creationId="{3342A8F0-8DA1-2B98-68EC-6D3A225CD0C0}"/>
          </ac:spMkLst>
        </pc:spChg>
      </pc:sldChg>
      <pc:sldChg chg="modSp">
        <pc:chgData name="Erin McNulty" userId="S::erin.mcnulty@artscouncil.ie::0d1b9964-75dd-4943-94cd-bed9b73d95d2" providerId="AD" clId="Web-{A82E21AC-A96A-8282-26F8-712E7CDC4CE1}" dt="2022-12-12T10:23:44.057" v="117" actId="20577"/>
        <pc:sldMkLst>
          <pc:docMk/>
          <pc:sldMk cId="3055721802" sldId="260"/>
        </pc:sldMkLst>
        <pc:spChg chg="mod">
          <ac:chgData name="Erin McNulty" userId="S::erin.mcnulty@artscouncil.ie::0d1b9964-75dd-4943-94cd-bed9b73d95d2" providerId="AD" clId="Web-{A82E21AC-A96A-8282-26F8-712E7CDC4CE1}" dt="2022-12-12T10:23:44.057" v="117" actId="20577"/>
          <ac:spMkLst>
            <pc:docMk/>
            <pc:sldMk cId="3055721802" sldId="260"/>
            <ac:spMk id="3" creationId="{2ECDD874-15BD-4AA5-A504-75A75A477967}"/>
          </ac:spMkLst>
        </pc:spChg>
      </pc:sldChg>
    </pc:docChg>
  </pc:docChgLst>
  <pc:docChgLst>
    <pc:chgData name="Erin McNulty" userId="S::erin.mcnulty@artscouncil.ie::0d1b9964-75dd-4943-94cd-bed9b73d95d2" providerId="AD" clId="Web-{00964066-5ADF-7973-8A26-41DAB9C10A60}"/>
    <pc:docChg chg="modSld">
      <pc:chgData name="Erin McNulty" userId="S::erin.mcnulty@artscouncil.ie::0d1b9964-75dd-4943-94cd-bed9b73d95d2" providerId="AD" clId="Web-{00964066-5ADF-7973-8A26-41DAB9C10A60}" dt="2022-12-16T13:15:49.638" v="9" actId="20577"/>
      <pc:docMkLst>
        <pc:docMk/>
      </pc:docMkLst>
      <pc:sldChg chg="modSp">
        <pc:chgData name="Erin McNulty" userId="S::erin.mcnulty@artscouncil.ie::0d1b9964-75dd-4943-94cd-bed9b73d95d2" providerId="AD" clId="Web-{00964066-5ADF-7973-8A26-41DAB9C10A60}" dt="2022-12-16T13:15:49.638" v="9" actId="20577"/>
        <pc:sldMkLst>
          <pc:docMk/>
          <pc:sldMk cId="204561840" sldId="258"/>
        </pc:sldMkLst>
        <pc:spChg chg="mod">
          <ac:chgData name="Erin McNulty" userId="S::erin.mcnulty@artscouncil.ie::0d1b9964-75dd-4943-94cd-bed9b73d95d2" providerId="AD" clId="Web-{00964066-5ADF-7973-8A26-41DAB9C10A60}" dt="2022-12-16T13:15:49.638" v="9" actId="20577"/>
          <ac:spMkLst>
            <pc:docMk/>
            <pc:sldMk cId="204561840" sldId="258"/>
            <ac:spMk id="4" creationId="{3342A8F0-8DA1-2B98-68EC-6D3A225CD0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IE"/>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2335568-D66F-48D8-A640-D4F7700E4B9F}" type="datetimeFigureOut">
              <a:rPr lang="en-IE" smtClean="0"/>
              <a:t>16/12/2022</a:t>
            </a:fld>
            <a:endParaRPr lang="en-IE"/>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IE"/>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IE"/>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6B8ED50-522E-47D5-9598-CCA2079385A4}" type="slidenum">
              <a:rPr lang="en-IE" smtClean="0"/>
              <a:t>‹#›</a:t>
            </a:fld>
            <a:endParaRPr lang="en-IE"/>
          </a:p>
        </p:txBody>
      </p:sp>
    </p:spTree>
    <p:extLst>
      <p:ext uri="{BB962C8B-B14F-4D97-AF65-F5344CB8AC3E}">
        <p14:creationId xmlns:p14="http://schemas.microsoft.com/office/powerpoint/2010/main" val="337876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Scoil</a:t>
            </a:r>
            <a:r>
              <a:rPr lang="en-US" dirty="0"/>
              <a:t> Mhuire is a rural primary school located on the edge of </a:t>
            </a:r>
            <a:r>
              <a:rPr lang="en-US" dirty="0" err="1"/>
              <a:t>Smithborugh</a:t>
            </a:r>
            <a:r>
              <a:rPr lang="en-US" dirty="0"/>
              <a:t> village in County Monaghan. It is a 6 teacher school, 5 classroom teachers and one SET teacher. </a:t>
            </a:r>
          </a:p>
          <a:p>
            <a:r>
              <a:rPr lang="en-US" dirty="0"/>
              <a:t>There are 111 pupils  and it is a mixed, vertical school. </a:t>
            </a:r>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1</a:t>
            </a:fld>
            <a:endParaRPr lang="en-IE"/>
          </a:p>
        </p:txBody>
      </p:sp>
    </p:spTree>
    <p:extLst>
      <p:ext uri="{BB962C8B-B14F-4D97-AF65-F5344CB8AC3E}">
        <p14:creationId xmlns:p14="http://schemas.microsoft.com/office/powerpoint/2010/main" val="682157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8ED50-522E-47D5-9598-CCA2079385A4}" type="slidenum">
              <a:rPr lang="en-IE" smtClean="0"/>
              <a:t>10</a:t>
            </a:fld>
            <a:endParaRPr lang="en-IE"/>
          </a:p>
        </p:txBody>
      </p:sp>
    </p:spTree>
    <p:extLst>
      <p:ext uri="{BB962C8B-B14F-4D97-AF65-F5344CB8AC3E}">
        <p14:creationId xmlns:p14="http://schemas.microsoft.com/office/powerpoint/2010/main" val="100870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Making connections and extra funding –link to Cavan Monaghan Arts Education  Partnership:</a:t>
            </a:r>
          </a:p>
          <a:p>
            <a:endParaRPr lang="en-IE" dirty="0"/>
          </a:p>
          <a:p>
            <a:r>
              <a:rPr lang="en-IE" dirty="0"/>
              <a:t>Christmas engagement with drama and music </a:t>
            </a:r>
          </a:p>
          <a:p>
            <a:endParaRPr lang="en-IE" dirty="0"/>
          </a:p>
          <a:p>
            <a:r>
              <a:rPr lang="en-IE" dirty="0"/>
              <a:t>Infants to Second Class  - </a:t>
            </a:r>
            <a:r>
              <a:rPr lang="en-IE" dirty="0" err="1"/>
              <a:t>Rockin</a:t>
            </a:r>
            <a:r>
              <a:rPr lang="en-IE" dirty="0"/>
              <a:t> Christmas Rhymes  </a:t>
            </a:r>
            <a:r>
              <a:rPr lang="en-IE" dirty="0" err="1"/>
              <a:t>Branar</a:t>
            </a:r>
            <a:r>
              <a:rPr lang="en-IE" dirty="0"/>
              <a:t> Theatre Company Galway</a:t>
            </a:r>
          </a:p>
          <a:p>
            <a:r>
              <a:rPr lang="en-IE" dirty="0"/>
              <a:t>Third to Sixth Class      -    A Christmas Carol ‘ </a:t>
            </a:r>
            <a:r>
              <a:rPr lang="en-IE" dirty="0" err="1"/>
              <a:t>Livin</a:t>
            </a:r>
            <a:r>
              <a:rPr lang="en-IE" dirty="0"/>
              <a:t> </a:t>
            </a:r>
            <a:r>
              <a:rPr lang="en-IE" dirty="0" err="1"/>
              <a:t>Dred</a:t>
            </a:r>
            <a:r>
              <a:rPr lang="en-IE" dirty="0"/>
              <a:t> Theatre Company </a:t>
            </a:r>
          </a:p>
          <a:p>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11</a:t>
            </a:fld>
            <a:endParaRPr lang="en-IE"/>
          </a:p>
        </p:txBody>
      </p:sp>
    </p:spTree>
    <p:extLst>
      <p:ext uri="{BB962C8B-B14F-4D97-AF65-F5344CB8AC3E}">
        <p14:creationId xmlns:p14="http://schemas.microsoft.com/office/powerpoint/2010/main" val="121683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solidFill>
                  <a:srgbClr val="000000"/>
                </a:solidFill>
                <a:latin typeface="Arial" panose="020B0604020202020204" pitchFamily="34" charset="0"/>
              </a:rPr>
              <a:t>One of biggest challenges was COVID and getting access to the children and the needs of the school at this time.</a:t>
            </a:r>
          </a:p>
          <a:p>
            <a:r>
              <a:rPr lang="en-IE" sz="1900" dirty="0">
                <a:solidFill>
                  <a:srgbClr val="000000"/>
                </a:solidFill>
                <a:latin typeface="Arial" panose="020B0604020202020204" pitchFamily="34" charset="0"/>
              </a:rPr>
              <a:t>Joanne teamed up with Mary </a:t>
            </a:r>
            <a:r>
              <a:rPr lang="en-IE" sz="1900" dirty="0" err="1">
                <a:solidFill>
                  <a:srgbClr val="000000"/>
                </a:solidFill>
                <a:latin typeface="Arial" panose="020B0604020202020204" pitchFamily="34" charset="0"/>
              </a:rPr>
              <a:t>Farrelly</a:t>
            </a:r>
            <a:r>
              <a:rPr lang="en-IE" sz="1900" dirty="0">
                <a:solidFill>
                  <a:srgbClr val="000000"/>
                </a:solidFill>
                <a:latin typeface="Arial" panose="020B0604020202020204" pitchFamily="34" charset="0"/>
              </a:rPr>
              <a:t> and approached the LAEP for funds to develop a programme of creative pre-recorded workshops for all the schools participating in Creative Schools in the area. </a:t>
            </a:r>
          </a:p>
          <a:p>
            <a:r>
              <a:rPr lang="en-IE" sz="1900" dirty="0">
                <a:solidFill>
                  <a:srgbClr val="000000"/>
                </a:solidFill>
                <a:latin typeface="Arial" panose="020B0604020202020204" pitchFamily="34" charset="0"/>
              </a:rPr>
              <a:t>These funds made it possible to pay artists and a programme of workshops were designed which gave schools the opportunity to engage with a variety of art forms at their own pace during lockdown. Many of the schools then engaged face to face with these artists in year  2 of Creative schools. </a:t>
            </a:r>
            <a:endParaRPr lang="en-IE" b="0" dirty="0">
              <a:effectLst/>
            </a:endParaRPr>
          </a:p>
          <a:p>
            <a:br>
              <a:rPr lang="en-IE" dirty="0"/>
            </a:br>
            <a:endParaRPr lang="en-US" dirty="0"/>
          </a:p>
        </p:txBody>
      </p:sp>
      <p:sp>
        <p:nvSpPr>
          <p:cNvPr id="4" name="Slide Number Placeholder 3"/>
          <p:cNvSpPr>
            <a:spLocks noGrp="1"/>
          </p:cNvSpPr>
          <p:nvPr>
            <p:ph type="sldNum" sz="quarter" idx="5"/>
          </p:nvPr>
        </p:nvSpPr>
        <p:spPr/>
        <p:txBody>
          <a:bodyPr/>
          <a:lstStyle/>
          <a:p>
            <a:pPr defTabSz="483265" fontAlgn="base">
              <a:spcBef>
                <a:spcPct val="0"/>
              </a:spcBef>
              <a:spcAft>
                <a:spcPct val="0"/>
              </a:spcAft>
              <a:defRPr/>
            </a:pPr>
            <a:fld id="{4EA522FB-98A7-1D40-90E1-A5330892FC1D}" type="slidenum">
              <a:rPr lang="en-IE" altLang="en-US">
                <a:solidFill>
                  <a:prstClr val="black"/>
                </a:solidFill>
                <a:latin typeface="Calibri" panose="020F0502020204030204" pitchFamily="34" charset="0"/>
                <a:ea typeface="MS PGothic" panose="020B0600070205080204" pitchFamily="34" charset="-128"/>
              </a:rPr>
              <a:pPr defTabSz="483265" fontAlgn="base">
                <a:spcBef>
                  <a:spcPct val="0"/>
                </a:spcBef>
                <a:spcAft>
                  <a:spcPct val="0"/>
                </a:spcAft>
                <a:defRPr/>
              </a:pPr>
              <a:t>12</a:t>
            </a:fld>
            <a:endParaRPr lang="en-IE" altLang="en-US">
              <a:solidFill>
                <a:prstClr val="black"/>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400025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solidFill>
                  <a:srgbClr val="000000"/>
                </a:solidFill>
                <a:latin typeface="Arial" panose="020B0604020202020204" pitchFamily="34" charset="0"/>
              </a:rPr>
              <a:t>Through engagement with the series of workshops on-line we became familiar with the work of John D Ruddy, actor, illustrator, writer and historian.</a:t>
            </a:r>
          </a:p>
          <a:p>
            <a:r>
              <a:rPr lang="en-IE" sz="1900" dirty="0">
                <a:solidFill>
                  <a:srgbClr val="000000"/>
                </a:solidFill>
                <a:latin typeface="Arial" panose="020B0604020202020204" pitchFamily="34" charset="0"/>
              </a:rPr>
              <a:t>Joanne, our creative associate, highlighted that John visited schools through the Heritage in School Scheme and so we engaged John through the scheme to visit </a:t>
            </a:r>
            <a:r>
              <a:rPr lang="en-IE" sz="1900" dirty="0" err="1">
                <a:solidFill>
                  <a:srgbClr val="000000"/>
                </a:solidFill>
                <a:latin typeface="Arial" panose="020B0604020202020204" pitchFamily="34" charset="0"/>
              </a:rPr>
              <a:t>Scoil</a:t>
            </a:r>
            <a:r>
              <a:rPr lang="en-IE" sz="1900" dirty="0">
                <a:solidFill>
                  <a:srgbClr val="000000"/>
                </a:solidFill>
                <a:latin typeface="Arial" panose="020B0604020202020204" pitchFamily="34" charset="0"/>
              </a:rPr>
              <a:t> Mhuire twice where he</a:t>
            </a:r>
          </a:p>
          <a:p>
            <a:pPr marL="302040" indent="-302040">
              <a:buFont typeface="Arial" panose="020B0604020202020204" pitchFamily="34" charset="0"/>
              <a:buChar char="•"/>
            </a:pPr>
            <a:r>
              <a:rPr lang="en-IE" sz="1900" dirty="0">
                <a:solidFill>
                  <a:srgbClr val="000000"/>
                </a:solidFill>
                <a:latin typeface="Arial" panose="020B0604020202020204" pitchFamily="34" charset="0"/>
              </a:rPr>
              <a:t>gave a summary of the History of Ireland through story telling – SESE History</a:t>
            </a:r>
          </a:p>
          <a:p>
            <a:pPr marL="302040" indent="-302040">
              <a:buFont typeface="Arial" panose="020B0604020202020204" pitchFamily="34" charset="0"/>
              <a:buChar char="•"/>
            </a:pPr>
            <a:r>
              <a:rPr lang="en-IE" sz="1900" dirty="0">
                <a:solidFill>
                  <a:srgbClr val="000000"/>
                </a:solidFill>
                <a:latin typeface="Arial" panose="020B0604020202020204" pitchFamily="34" charset="0"/>
              </a:rPr>
              <a:t>brought the children out on a Local History Trail – use of the local environment  - SESE Geography </a:t>
            </a:r>
          </a:p>
          <a:p>
            <a:pPr marL="302040" indent="-302040">
              <a:buFont typeface="Arial" panose="020B0604020202020204" pitchFamily="34" charset="0"/>
              <a:buChar char="•"/>
            </a:pPr>
            <a:r>
              <a:rPr lang="en-IE" sz="1900" dirty="0">
                <a:solidFill>
                  <a:srgbClr val="000000"/>
                </a:solidFill>
                <a:latin typeface="Arial" panose="020B0604020202020204" pitchFamily="34" charset="0"/>
              </a:rPr>
              <a:t>and conducted a drawing lesson.- The Arts- Visual Arts </a:t>
            </a:r>
          </a:p>
          <a:p>
            <a:pPr marL="302040" indent="-302040">
              <a:buFont typeface="Arial" panose="020B0604020202020204" pitchFamily="34" charset="0"/>
              <a:buChar char="•"/>
            </a:pPr>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There was a huge level of engagement by the children because of John’s enthusiasm, vibrant and witty manner of presentation and slowly through </a:t>
            </a:r>
          </a:p>
          <a:p>
            <a:pPr marL="302040" indent="-302040">
              <a:buFont typeface="Arial" panose="020B0604020202020204" pitchFamily="34" charset="0"/>
              <a:buChar char="•"/>
            </a:pPr>
            <a:r>
              <a:rPr lang="en-IE" sz="1900" dirty="0">
                <a:solidFill>
                  <a:srgbClr val="000000"/>
                </a:solidFill>
                <a:latin typeface="Arial" panose="020B0604020202020204" pitchFamily="34" charset="0"/>
              </a:rPr>
              <a:t>John’s own passion for history </a:t>
            </a:r>
          </a:p>
          <a:p>
            <a:pPr marL="302040" indent="-302040">
              <a:buFont typeface="Arial" panose="020B0604020202020204" pitchFamily="34" charset="0"/>
              <a:buChar char="•"/>
            </a:pPr>
            <a:r>
              <a:rPr lang="en-IE" sz="1900" dirty="0">
                <a:solidFill>
                  <a:srgbClr val="000000"/>
                </a:solidFill>
                <a:latin typeface="Arial" panose="020B0604020202020204" pitchFamily="34" charset="0"/>
              </a:rPr>
              <a:t>An ever increasing curiosity of the pupils about their local place [intensified by the many family outings in the locality- walking/cycling/exploring , during lock down]</a:t>
            </a:r>
          </a:p>
          <a:p>
            <a:pPr marL="302040" indent="-302040">
              <a:buFont typeface="Arial" panose="020B0604020202020204" pitchFamily="34" charset="0"/>
              <a:buChar char="•"/>
            </a:pPr>
            <a:r>
              <a:rPr lang="en-IE" sz="1900" dirty="0">
                <a:solidFill>
                  <a:srgbClr val="000000"/>
                </a:solidFill>
                <a:latin typeface="Arial" panose="020B0604020202020204" pitchFamily="34" charset="0"/>
              </a:rPr>
              <a:t>And teachers own awareness of the Local Studies Strand in History </a:t>
            </a:r>
          </a:p>
          <a:p>
            <a:pPr marL="302040" indent="-302040">
              <a:buFont typeface="Arial" panose="020B0604020202020204" pitchFamily="34" charset="0"/>
              <a:buChar char="•"/>
            </a:pPr>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the kernel of an idea began to emerge.</a:t>
            </a:r>
          </a:p>
          <a:p>
            <a:br>
              <a:rPr lang="en-IE" b="0" dirty="0">
                <a:effectLst/>
              </a:rPr>
            </a:br>
            <a:r>
              <a:rPr lang="en-IE" b="0" dirty="0">
                <a:effectLst/>
              </a:rPr>
              <a:t>The linking in with John provided </a:t>
            </a:r>
            <a:r>
              <a:rPr lang="en-IE" sz="1900" dirty="0">
                <a:solidFill>
                  <a:srgbClr val="000000"/>
                </a:solidFill>
                <a:latin typeface="Arial" panose="020B0604020202020204" pitchFamily="34" charset="0"/>
              </a:rPr>
              <a:t> a great opportunity for the school SC, SA , Children &amp; Artist   to engage and plan our CS project. This planning was such an important part of the process and the success of the project. </a:t>
            </a:r>
            <a:endParaRPr lang="en-IE" b="0" dirty="0">
              <a:effectLst/>
            </a:endParaRPr>
          </a:p>
          <a:p>
            <a:r>
              <a:rPr lang="en-IE" sz="1900" dirty="0">
                <a:solidFill>
                  <a:srgbClr val="000000"/>
                </a:solidFill>
                <a:latin typeface="Arial" panose="020B0604020202020204" pitchFamily="34" charset="0"/>
              </a:rPr>
              <a:t>CA - can help make connections to arts and cultural organisations &amp; funding opportunities- a connection was also made with a native of the area, Ann Corley  who is a </a:t>
            </a:r>
            <a:r>
              <a:rPr lang="en-IE" sz="1900" dirty="0" err="1">
                <a:solidFill>
                  <a:srgbClr val="000000"/>
                </a:solidFill>
                <a:latin typeface="Arial" panose="020B0604020202020204" pitchFamily="34" charset="0"/>
              </a:rPr>
              <a:t>genologist</a:t>
            </a:r>
            <a:r>
              <a:rPr lang="en-IE" sz="1900" dirty="0">
                <a:solidFill>
                  <a:srgbClr val="000000"/>
                </a:solidFill>
                <a:latin typeface="Arial" panose="020B0604020202020204" pitchFamily="34" charset="0"/>
              </a:rPr>
              <a:t> and who has also written two theses for her studies on aspects of local History. </a:t>
            </a:r>
            <a:endParaRPr lang="en-IE" b="0" dirty="0">
              <a:effectLst/>
            </a:endParaRPr>
          </a:p>
          <a:p>
            <a:br>
              <a:rPr lang="en-IE" b="0" dirty="0">
                <a:effectLst/>
              </a:rPr>
            </a:br>
            <a:r>
              <a:rPr lang="en-IE" b="0" dirty="0">
                <a:effectLst/>
              </a:rPr>
              <a:t>As with all things projects such as this happen in the context of very busy schools. Discussions between teachers and John when he visited classrooms included reflections on the impact of the </a:t>
            </a:r>
            <a:r>
              <a:rPr lang="en-IE" b="0" dirty="0" err="1">
                <a:effectLst/>
              </a:rPr>
              <a:t>Covid</a:t>
            </a:r>
            <a:r>
              <a:rPr lang="en-IE" b="0" dirty="0">
                <a:effectLst/>
              </a:rPr>
              <a:t> Lock downs, our very quick fast forwarding of engagement with Digital technology and our concerns with the potential fall-out we may face regarding pupils wellbeing and reconnected to school together.</a:t>
            </a:r>
          </a:p>
          <a:p>
            <a:endParaRPr lang="en-IE" b="0" dirty="0">
              <a:effectLst/>
            </a:endParaRPr>
          </a:p>
          <a:p>
            <a:r>
              <a:rPr lang="en-IE" b="0" dirty="0">
                <a:effectLst/>
              </a:rPr>
              <a:t>Again discussion with the SC, CA, John as  facilitator and the staff brought us further into the idea of the whole school working collaboratively while still physically apart on a shared project that focused on our shared local area and environment and while developing the drawing strand incorporating digital technology through learning the new skill of animation. </a:t>
            </a: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13</a:t>
            </a:fld>
            <a:endParaRPr lang="en-IE" altLang="en-US"/>
          </a:p>
        </p:txBody>
      </p:sp>
    </p:spTree>
    <p:extLst>
      <p:ext uri="{BB962C8B-B14F-4D97-AF65-F5344CB8AC3E}">
        <p14:creationId xmlns:p14="http://schemas.microsoft.com/office/powerpoint/2010/main" val="451984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emerging focus of our Creative Schools work really came from discussion , curriculum, exposure to different creative experiences and circumstance. </a:t>
            </a:r>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14</a:t>
            </a:fld>
            <a:endParaRPr lang="en-IE" altLang="en-US"/>
          </a:p>
        </p:txBody>
      </p:sp>
    </p:spTree>
    <p:extLst>
      <p:ext uri="{BB962C8B-B14F-4D97-AF65-F5344CB8AC3E}">
        <p14:creationId xmlns:p14="http://schemas.microsoft.com/office/powerpoint/2010/main" val="45198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dirty="0">
                <a:effectLst/>
              </a:rPr>
              <a:t> John’s first visit in relation to Creative Schools related to developing an understanding for the children of the link between drawing and animation. He presented a history of animation and emphasised the huge quantity of drawing work, repetition of drawing and attention to detail needed to make a mere 30 secs of animation. And taught the children to do very simple animations to get the sense of a moving picture.</a:t>
            </a:r>
          </a:p>
          <a:p>
            <a:endParaRPr lang="en-IE" b="0" dirty="0">
              <a:effectLst/>
            </a:endParaRPr>
          </a:p>
          <a:p>
            <a:r>
              <a:rPr lang="en-IE" b="0" dirty="0">
                <a:effectLst/>
              </a:rPr>
              <a:t>Consideration of the drawing skills and demands of possible topics, in addition to appropriate curriculum links and pupil interest saw John suggest class foci on</a:t>
            </a:r>
            <a:br>
              <a:rPr lang="en-IE" b="0" dirty="0">
                <a:effectLst/>
              </a:rPr>
            </a:br>
            <a:r>
              <a:rPr lang="en-IE" sz="1900" dirty="0">
                <a:solidFill>
                  <a:srgbClr val="000000"/>
                </a:solidFill>
                <a:latin typeface="Arial" panose="020B0604020202020204" pitchFamily="34" charset="0"/>
              </a:rPr>
              <a:t>Rang 1 &amp; 2 would focus on the GNR Railway</a:t>
            </a:r>
            <a:endParaRPr lang="en-IE" b="0" dirty="0">
              <a:effectLst/>
            </a:endParaRPr>
          </a:p>
          <a:p>
            <a:r>
              <a:rPr lang="en-IE" sz="1900" dirty="0">
                <a:solidFill>
                  <a:srgbClr val="000000"/>
                </a:solidFill>
                <a:latin typeface="Arial" panose="020B0604020202020204" pitchFamily="34" charset="0"/>
              </a:rPr>
              <a:t>Rang 3 &amp; 4 would focus on the Creamery</a:t>
            </a:r>
            <a:endParaRPr lang="en-IE" b="0" dirty="0">
              <a:effectLst/>
            </a:endParaRPr>
          </a:p>
          <a:p>
            <a:r>
              <a:rPr lang="en-IE" sz="1900" dirty="0">
                <a:solidFill>
                  <a:srgbClr val="000000"/>
                </a:solidFill>
                <a:latin typeface="Arial" panose="020B0604020202020204" pitchFamily="34" charset="0"/>
              </a:rPr>
              <a:t>Rang 5 &amp; 6 would focus on the Ulster Canal which may have possibility for a STEM focus </a:t>
            </a:r>
            <a:endParaRPr lang="en-IE" b="0" dirty="0">
              <a:effectLst/>
            </a:endParaRPr>
          </a:p>
          <a:p>
            <a:br>
              <a:rPr lang="en-IE" b="0" dirty="0">
                <a:effectLst/>
              </a:rPr>
            </a:br>
            <a:r>
              <a:rPr lang="en-IE" b="0" dirty="0">
                <a:effectLst/>
              </a:rPr>
              <a:t>The classes explored the idea that being creative is not necessarily a single event and  a discussion took place that getting to our end goal would be a process with steps</a:t>
            </a:r>
            <a:r>
              <a:rPr lang="en-IE" sz="1900" dirty="0">
                <a:solidFill>
                  <a:srgbClr val="000000"/>
                </a:solidFill>
                <a:latin typeface="Arial" panose="020B0604020202020204" pitchFamily="34" charset="0"/>
              </a:rPr>
              <a:t>.</a:t>
            </a:r>
          </a:p>
          <a:p>
            <a:r>
              <a:rPr lang="en-IE" sz="1900" dirty="0">
                <a:solidFill>
                  <a:srgbClr val="000000"/>
                </a:solidFill>
                <a:latin typeface="Arial" panose="020B0604020202020204" pitchFamily="34" charset="0"/>
              </a:rPr>
              <a:t>Linking in with members of the local community was a big part of this stage in order to gather information on the railway, canal and creamery. Photos, booklets, and recordings shared of older members of the community describing their memories of the railway station were used by the teachers to extend our own understanding of local studies and </a:t>
            </a:r>
            <a:r>
              <a:rPr lang="en-IE" sz="1900" dirty="0" err="1">
                <a:solidFill>
                  <a:srgbClr val="000000"/>
                </a:solidFill>
                <a:latin typeface="Arial" panose="020B0604020202020204" pitchFamily="34" charset="0"/>
              </a:rPr>
              <a:t>desing</a:t>
            </a:r>
            <a:r>
              <a:rPr lang="en-IE" sz="1900" dirty="0">
                <a:solidFill>
                  <a:srgbClr val="000000"/>
                </a:solidFill>
                <a:latin typeface="Arial" panose="020B0604020202020204" pitchFamily="34" charset="0"/>
              </a:rPr>
              <a:t> pupil friendly lessons</a:t>
            </a:r>
            <a:endParaRPr lang="en-IE" b="0" dirty="0">
              <a:effectLst/>
            </a:endParaRPr>
          </a:p>
          <a:p>
            <a:br>
              <a:rPr lang="en-IE" dirty="0"/>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15</a:t>
            </a:fld>
            <a:endParaRPr lang="en-IE" altLang="en-US"/>
          </a:p>
        </p:txBody>
      </p:sp>
    </p:spTree>
    <p:extLst>
      <p:ext uri="{BB962C8B-B14F-4D97-AF65-F5344CB8AC3E}">
        <p14:creationId xmlns:p14="http://schemas.microsoft.com/office/powerpoint/2010/main" val="355161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IE" dirty="0">
                <a:solidFill>
                  <a:srgbClr val="000000"/>
                </a:solidFill>
                <a:latin typeface="Arial" panose="020B0604020202020204" pitchFamily="34" charset="0"/>
              </a:rPr>
              <a:t>On-Line- Creativity Task </a:t>
            </a:r>
            <a:endParaRPr lang="en-IE" b="0" dirty="0">
              <a:effectLst/>
            </a:endParaRPr>
          </a:p>
          <a:p>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16</a:t>
            </a:fld>
            <a:endParaRPr lang="en-IE"/>
          </a:p>
        </p:txBody>
      </p:sp>
    </p:spTree>
    <p:extLst>
      <p:ext uri="{BB962C8B-B14F-4D97-AF65-F5344CB8AC3E}">
        <p14:creationId xmlns:p14="http://schemas.microsoft.com/office/powerpoint/2010/main" val="76421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6B8ED50-522E-47D5-9598-CCA2079385A4}" type="slidenum">
              <a:rPr lang="en-IE" smtClean="0"/>
              <a:t>17</a:t>
            </a:fld>
            <a:endParaRPr lang="en-IE"/>
          </a:p>
        </p:txBody>
      </p:sp>
    </p:spTree>
    <p:extLst>
      <p:ext uri="{BB962C8B-B14F-4D97-AF65-F5344CB8AC3E}">
        <p14:creationId xmlns:p14="http://schemas.microsoft.com/office/powerpoint/2010/main" val="3600176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solidFill>
                  <a:srgbClr val="000000"/>
                </a:solidFill>
                <a:latin typeface="Arial" panose="020B0604020202020204" pitchFamily="34" charset="0"/>
              </a:rPr>
              <a:t>Photographs provided a great source of visual context for the pupils and could be used to assist with observational drawings in additional to developing the skills of a historian : </a:t>
            </a:r>
            <a:endParaRPr lang="en-IE" b="0" dirty="0">
              <a:effectLst/>
            </a:endParaRPr>
          </a:p>
          <a:p>
            <a:pPr fontAlgn="base">
              <a:buFont typeface="Arial" panose="020B0604020202020204" pitchFamily="34" charset="0"/>
              <a:buChar char="•"/>
            </a:pPr>
            <a:r>
              <a:rPr lang="en-IE" dirty="0">
                <a:solidFill>
                  <a:srgbClr val="000000"/>
                </a:solidFill>
                <a:latin typeface="Arial" panose="020B0604020202020204" pitchFamily="34" charset="0"/>
              </a:rPr>
              <a:t>Time and Chronology</a:t>
            </a:r>
          </a:p>
          <a:p>
            <a:pPr fontAlgn="base">
              <a:buFont typeface="Arial" panose="020B0604020202020204" pitchFamily="34" charset="0"/>
              <a:buChar char="•"/>
            </a:pPr>
            <a:r>
              <a:rPr lang="en-IE" dirty="0">
                <a:solidFill>
                  <a:srgbClr val="000000"/>
                </a:solidFill>
                <a:latin typeface="Arial" panose="020B0604020202020204" pitchFamily="34" charset="0"/>
              </a:rPr>
              <a:t>Change and Continuity </a:t>
            </a:r>
          </a:p>
          <a:p>
            <a:pPr fontAlgn="base">
              <a:buFont typeface="Arial" panose="020B0604020202020204" pitchFamily="34" charset="0"/>
              <a:buChar char="•"/>
            </a:pPr>
            <a:r>
              <a:rPr lang="en-IE" dirty="0">
                <a:solidFill>
                  <a:srgbClr val="000000"/>
                </a:solidFill>
                <a:latin typeface="Arial" panose="020B0604020202020204" pitchFamily="34" charset="0"/>
              </a:rPr>
              <a:t>Cause and Effect</a:t>
            </a:r>
          </a:p>
          <a:p>
            <a:pPr fontAlgn="base">
              <a:buFont typeface="Arial" panose="020B0604020202020204" pitchFamily="34" charset="0"/>
              <a:buChar char="•"/>
            </a:pPr>
            <a:r>
              <a:rPr lang="en-IE" dirty="0">
                <a:solidFill>
                  <a:srgbClr val="000000"/>
                </a:solidFill>
                <a:latin typeface="Arial" panose="020B0604020202020204" pitchFamily="34" charset="0"/>
              </a:rPr>
              <a:t>Using Evidence</a:t>
            </a:r>
          </a:p>
          <a:p>
            <a:pPr fontAlgn="base">
              <a:buFont typeface="Arial" panose="020B0604020202020204" pitchFamily="34" charset="0"/>
              <a:buChar char="•"/>
            </a:pPr>
            <a:r>
              <a:rPr lang="en-IE" dirty="0">
                <a:solidFill>
                  <a:srgbClr val="000000"/>
                </a:solidFill>
                <a:latin typeface="Arial" panose="020B0604020202020204" pitchFamily="34" charset="0"/>
              </a:rPr>
              <a:t>Empathy</a:t>
            </a:r>
          </a:p>
          <a:p>
            <a:pPr fontAlgn="base">
              <a:buFont typeface="Arial" panose="020B0604020202020204" pitchFamily="34" charset="0"/>
              <a:buChar char="•"/>
            </a:pPr>
            <a:r>
              <a:rPr lang="en-IE" dirty="0">
                <a:solidFill>
                  <a:srgbClr val="000000"/>
                </a:solidFill>
                <a:latin typeface="Arial" panose="020B0604020202020204" pitchFamily="34" charset="0"/>
              </a:rPr>
              <a:t>Synthesis and Communication </a:t>
            </a:r>
          </a:p>
          <a:p>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18</a:t>
            </a:fld>
            <a:endParaRPr lang="en-IE"/>
          </a:p>
        </p:txBody>
      </p:sp>
    </p:spTree>
    <p:extLst>
      <p:ext uri="{BB962C8B-B14F-4D97-AF65-F5344CB8AC3E}">
        <p14:creationId xmlns:p14="http://schemas.microsoft.com/office/powerpoint/2010/main" val="3338414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solidFill>
                  <a:srgbClr val="000000"/>
                </a:solidFill>
                <a:latin typeface="Arial" panose="020B0604020202020204" pitchFamily="34" charset="0"/>
              </a:rPr>
              <a:t>Much drawing was completed.</a:t>
            </a:r>
            <a:endParaRPr lang="en-IE" b="0" dirty="0">
              <a:effectLst/>
            </a:endParaRPr>
          </a:p>
          <a:p>
            <a:br>
              <a:rPr lang="en-IE" b="0" dirty="0">
                <a:effectLst/>
              </a:rPr>
            </a:br>
            <a:r>
              <a:rPr lang="en-IE" sz="1900" dirty="0">
                <a:solidFill>
                  <a:srgbClr val="000000"/>
                </a:solidFill>
                <a:latin typeface="Arial" panose="020B0604020202020204" pitchFamily="34" charset="0"/>
              </a:rPr>
              <a:t>Different approaches. Methodologies  in different classes- Older classes pupils assigned specific tasks but the younger classes all shared every drawing experience. </a:t>
            </a:r>
            <a:endParaRPr lang="en-IE" b="0" dirty="0">
              <a:effectLst/>
            </a:endParaRPr>
          </a:p>
          <a:p>
            <a:br>
              <a:rPr lang="en-IE" b="0" dirty="0">
                <a:effectLst/>
              </a:rPr>
            </a:br>
            <a:r>
              <a:rPr lang="en-IE" sz="1900" dirty="0">
                <a:solidFill>
                  <a:srgbClr val="000000"/>
                </a:solidFill>
                <a:latin typeface="Arial" panose="020B0604020202020204" pitchFamily="34" charset="0"/>
              </a:rPr>
              <a:t>Parallel to the drawing were classes in SESE to explore relevant content to the topics of The Ulster Canal, </a:t>
            </a:r>
            <a:r>
              <a:rPr lang="en-IE" sz="1900" dirty="0" err="1">
                <a:solidFill>
                  <a:srgbClr val="000000"/>
                </a:solidFill>
                <a:latin typeface="Arial" panose="020B0604020202020204" pitchFamily="34" charset="0"/>
              </a:rPr>
              <a:t>Smithborough</a:t>
            </a:r>
            <a:r>
              <a:rPr lang="en-IE" sz="1900" dirty="0">
                <a:solidFill>
                  <a:srgbClr val="000000"/>
                </a:solidFill>
                <a:latin typeface="Arial" panose="020B0604020202020204" pitchFamily="34" charset="0"/>
              </a:rPr>
              <a:t> Creamery and THE GNR -</a:t>
            </a:r>
            <a:r>
              <a:rPr lang="en-IE" sz="1900" dirty="0" err="1">
                <a:solidFill>
                  <a:srgbClr val="000000"/>
                </a:solidFill>
                <a:latin typeface="Arial" panose="020B0604020202020204" pitchFamily="34" charset="0"/>
              </a:rPr>
              <a:t>Smithborough</a:t>
            </a:r>
            <a:r>
              <a:rPr lang="en-IE" sz="1900" dirty="0">
                <a:solidFill>
                  <a:srgbClr val="000000"/>
                </a:solidFill>
                <a:latin typeface="Arial" panose="020B0604020202020204" pitchFamily="34" charset="0"/>
              </a:rPr>
              <a:t> Railway Station.</a:t>
            </a:r>
            <a:endParaRPr lang="en-IE" b="0" dirty="0">
              <a:effectLst/>
            </a:endParaRPr>
          </a:p>
          <a:p>
            <a:br>
              <a:rPr lang="en-IE" b="0" dirty="0">
                <a:effectLst/>
              </a:rPr>
            </a:br>
            <a:r>
              <a:rPr lang="en-IE" sz="1900" dirty="0">
                <a:solidFill>
                  <a:srgbClr val="000000"/>
                </a:solidFill>
                <a:latin typeface="Arial" panose="020B0604020202020204" pitchFamily="34" charset="0"/>
              </a:rPr>
              <a:t>English and process writing relating to the genre ‘Information Reports’ was then explored in order to produce possible materials that could in turn be used as a script for the voice over work. </a:t>
            </a:r>
            <a:endParaRPr lang="en-IE" b="0" dirty="0">
              <a:effectLst/>
            </a:endParaRPr>
          </a:p>
          <a:p>
            <a:r>
              <a:rPr lang="en-IE" sz="1900" dirty="0">
                <a:solidFill>
                  <a:srgbClr val="000000"/>
                </a:solidFill>
                <a:latin typeface="Arial" panose="020B0604020202020204" pitchFamily="34" charset="0"/>
              </a:rPr>
              <a:t>Poetry presented very naturally in Rang 1 </a:t>
            </a:r>
            <a:r>
              <a:rPr lang="en-IE" sz="1900" dirty="0" err="1">
                <a:solidFill>
                  <a:srgbClr val="000000"/>
                </a:solidFill>
                <a:latin typeface="Arial" panose="020B0604020202020204" pitchFamily="34" charset="0"/>
              </a:rPr>
              <a:t>agus</a:t>
            </a:r>
            <a:r>
              <a:rPr lang="en-IE" sz="1900" dirty="0">
                <a:solidFill>
                  <a:srgbClr val="000000"/>
                </a:solidFill>
                <a:latin typeface="Arial" panose="020B0604020202020204" pitchFamily="34" charset="0"/>
              </a:rPr>
              <a:t> 2 with the classes exploring Robert Louis Stephenson’s ‘From a Railway Carriage’ and a poem written by a local man titled ‘The Last Train through </a:t>
            </a:r>
            <a:r>
              <a:rPr lang="en-IE" sz="1900" dirty="0" err="1">
                <a:solidFill>
                  <a:srgbClr val="000000"/>
                </a:solidFill>
                <a:latin typeface="Arial" panose="020B0604020202020204" pitchFamily="34" charset="0"/>
              </a:rPr>
              <a:t>Smithborough</a:t>
            </a:r>
            <a:r>
              <a:rPr lang="en-IE" sz="1900" dirty="0">
                <a:solidFill>
                  <a:srgbClr val="000000"/>
                </a:solidFill>
                <a:latin typeface="Arial" panose="020B0604020202020204" pitchFamily="34" charset="0"/>
              </a:rPr>
              <a:t>’.</a:t>
            </a:r>
          </a:p>
          <a:p>
            <a:endParaRPr lang="en-IE" sz="1900" dirty="0">
              <a:solidFill>
                <a:srgbClr val="000000"/>
              </a:solidFill>
              <a:latin typeface="Arial" panose="020B0604020202020204" pitchFamily="34" charset="0"/>
            </a:endParaRPr>
          </a:p>
          <a:p>
            <a:endParaRPr lang="en-IE" b="0" dirty="0">
              <a:effectLst/>
            </a:endParaRPr>
          </a:p>
          <a:p>
            <a:br>
              <a:rPr lang="en-IE" dirty="0"/>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19</a:t>
            </a:fld>
            <a:endParaRPr lang="en-IE" altLang="en-US"/>
          </a:p>
        </p:txBody>
      </p:sp>
    </p:spTree>
    <p:extLst>
      <p:ext uri="{BB962C8B-B14F-4D97-AF65-F5344CB8AC3E}">
        <p14:creationId xmlns:p14="http://schemas.microsoft.com/office/powerpoint/2010/main" val="282979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2</a:t>
            </a:fld>
            <a:endParaRPr lang="en-IE"/>
          </a:p>
        </p:txBody>
      </p:sp>
    </p:spTree>
    <p:extLst>
      <p:ext uri="{BB962C8B-B14F-4D97-AF65-F5344CB8AC3E}">
        <p14:creationId xmlns:p14="http://schemas.microsoft.com/office/powerpoint/2010/main" val="18233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solidFill>
                  <a:srgbClr val="000000"/>
                </a:solidFill>
                <a:latin typeface="Arial" panose="020B0604020202020204" pitchFamily="34" charset="0"/>
              </a:rPr>
              <a:t>The animation process was initially led by John and it soon became apparent that the older classes of Rang 3-Rang 6 could work in groups on different sections of their information pieces while John worked with the pupils of Rang 1 &amp; 2 group by group while the teacher completed other relevant group work.</a:t>
            </a:r>
            <a:endParaRPr lang="en-IE" b="0" dirty="0">
              <a:effectLst/>
            </a:endParaRPr>
          </a:p>
          <a:p>
            <a:br>
              <a:rPr lang="en-IE" b="0" dirty="0">
                <a:effectLst/>
              </a:rPr>
            </a:br>
            <a:r>
              <a:rPr lang="en-IE" sz="1900" dirty="0">
                <a:solidFill>
                  <a:srgbClr val="000000"/>
                </a:solidFill>
                <a:latin typeface="Arial" panose="020B0604020202020204" pitchFamily="34" charset="0"/>
              </a:rPr>
              <a:t>After each visit John left clear instructions for the pupils and teachers as to what work we would need to have completed before his next visit. </a:t>
            </a:r>
            <a:endParaRPr lang="en-IE" b="0" dirty="0">
              <a:effectLst/>
            </a:endParaRPr>
          </a:p>
          <a:p>
            <a:br>
              <a:rPr lang="en-IE" dirty="0"/>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20</a:t>
            </a:fld>
            <a:endParaRPr lang="en-IE" altLang="en-US"/>
          </a:p>
        </p:txBody>
      </p:sp>
    </p:spTree>
    <p:extLst>
      <p:ext uri="{BB962C8B-B14F-4D97-AF65-F5344CB8AC3E}">
        <p14:creationId xmlns:p14="http://schemas.microsoft.com/office/powerpoint/2010/main" val="3641215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Provided great opportunity for grouping / pairing children who may not necessarily gravitate towards each other. </a:t>
            </a:r>
          </a:p>
          <a:p>
            <a:endParaRPr lang="en-IE" dirty="0"/>
          </a:p>
          <a:p>
            <a:r>
              <a:rPr lang="en-IE" dirty="0"/>
              <a:t>Once animations were completed sound effects appropriate to sections were recorded by the Junior and Senior Infants .</a:t>
            </a:r>
            <a:br>
              <a:rPr lang="en-IE" dirty="0"/>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21</a:t>
            </a:fld>
            <a:endParaRPr lang="en-IE" altLang="en-US"/>
          </a:p>
        </p:txBody>
      </p:sp>
    </p:spTree>
    <p:extLst>
      <p:ext uri="{BB962C8B-B14F-4D97-AF65-F5344CB8AC3E}">
        <p14:creationId xmlns:p14="http://schemas.microsoft.com/office/powerpoint/2010/main" val="3035623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participated in so many creative activities and engaged with many artists and art forms over the two years.</a:t>
            </a:r>
          </a:p>
          <a:p>
            <a:r>
              <a:rPr lang="en-US" dirty="0"/>
              <a:t>Through the animation project – teachers also learned so much and will use these new skills in the future, really embedding creative learning and teaching in the school .The most important part of having a CA  for the school was making connections with other arts and cultural organisations and engaging with artists and many art forms &amp; helping coordinate the activities</a:t>
            </a:r>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22</a:t>
            </a:fld>
            <a:endParaRPr lang="en-IE" altLang="en-US"/>
          </a:p>
        </p:txBody>
      </p:sp>
    </p:spTree>
    <p:extLst>
      <p:ext uri="{BB962C8B-B14F-4D97-AF65-F5344CB8AC3E}">
        <p14:creationId xmlns:p14="http://schemas.microsoft.com/office/powerpoint/2010/main" val="3473344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23</a:t>
            </a:fld>
            <a:endParaRPr lang="en-IE"/>
          </a:p>
        </p:txBody>
      </p:sp>
    </p:spTree>
    <p:extLst>
      <p:ext uri="{BB962C8B-B14F-4D97-AF65-F5344CB8AC3E}">
        <p14:creationId xmlns:p14="http://schemas.microsoft.com/office/powerpoint/2010/main" val="179994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Creative Schools in </a:t>
            </a:r>
            <a:r>
              <a:rPr lang="en-US" dirty="0" err="1"/>
              <a:t>Scoil</a:t>
            </a:r>
            <a:r>
              <a:rPr lang="en-US" dirty="0"/>
              <a:t> Mhuire </a:t>
            </a:r>
            <a:r>
              <a:rPr lang="en-US" dirty="0" err="1"/>
              <a:t>Magherarney</a:t>
            </a:r>
            <a:r>
              <a:rPr lang="en-US" dirty="0"/>
              <a:t>?</a:t>
            </a:r>
          </a:p>
          <a:p>
            <a:endParaRPr lang="en-US" dirty="0"/>
          </a:p>
          <a:p>
            <a:r>
              <a:rPr lang="en-US" dirty="0"/>
              <a:t>As part of its SSE [School Self Evaluation] work </a:t>
            </a:r>
            <a:r>
              <a:rPr lang="en-US" dirty="0" err="1"/>
              <a:t>Scoil</a:t>
            </a:r>
            <a:r>
              <a:rPr lang="en-US" dirty="0"/>
              <a:t> Mhuire had focused on the Visual Arts area. </a:t>
            </a:r>
          </a:p>
          <a:p>
            <a:r>
              <a:rPr lang="en-US" dirty="0"/>
              <a:t>Within the process, Step 2 the ‘Gathering Evidence’ phase we had sought to gather both the pupil and teacher voice in relation to the teaching and learning of art. </a:t>
            </a:r>
          </a:p>
          <a:p>
            <a:endParaRPr lang="en-US" dirty="0"/>
          </a:p>
          <a:p>
            <a:r>
              <a:rPr lang="en-US" dirty="0"/>
              <a:t>Through using a focus group, comprising of pupils from Senior infants to Rang a </a:t>
            </a:r>
            <a:r>
              <a:rPr lang="en-US" dirty="0" err="1"/>
              <a:t>Sé</a:t>
            </a:r>
            <a:r>
              <a:rPr lang="en-US" dirty="0"/>
              <a:t> it was established that the children were experiencing all the strands within the art curriculum but points raised gave the teaching staff ‘food for thought’ regarding our approaches to teaching  of the subject.  - speak to the points on the slide </a:t>
            </a:r>
          </a:p>
          <a:p>
            <a:endParaRPr lang="en-US" dirty="0"/>
          </a:p>
          <a:p>
            <a:r>
              <a:rPr lang="en-US" dirty="0"/>
              <a:t>The pupil focus group reflections were used as a stimulus for whole staff discussion which was subsequently followed by a SOAR analysis – Strengths/Opportunities/Aspirations/Results </a:t>
            </a:r>
          </a:p>
          <a:p>
            <a:endParaRPr lang="en-US" dirty="0"/>
          </a:p>
          <a:p>
            <a:r>
              <a:rPr lang="en-US" dirty="0"/>
              <a:t>Reflections from teachers included:</a:t>
            </a:r>
          </a:p>
          <a:p>
            <a:pPr fontAlgn="base">
              <a:buFont typeface="Arial" panose="020B0604020202020204" pitchFamily="34" charset="0"/>
              <a:buChar char="•"/>
            </a:pPr>
            <a:r>
              <a:rPr lang="en-IE" dirty="0">
                <a:solidFill>
                  <a:srgbClr val="000000"/>
                </a:solidFill>
                <a:latin typeface="Arial" panose="020B0604020202020204" pitchFamily="34" charset="0"/>
              </a:rPr>
              <a:t>process led activities</a:t>
            </a:r>
          </a:p>
          <a:p>
            <a:pPr fontAlgn="base">
              <a:buFont typeface="Arial" panose="020B0604020202020204" pitchFamily="34" charset="0"/>
              <a:buChar char="•"/>
            </a:pPr>
            <a:r>
              <a:rPr lang="en-IE" dirty="0">
                <a:solidFill>
                  <a:srgbClr val="000000"/>
                </a:solidFill>
                <a:latin typeface="Arial" panose="020B0604020202020204" pitchFamily="34" charset="0"/>
              </a:rPr>
              <a:t>teach the basics</a:t>
            </a:r>
          </a:p>
          <a:p>
            <a:pPr fontAlgn="base">
              <a:buFont typeface="Arial" panose="020B0604020202020204" pitchFamily="34" charset="0"/>
              <a:buChar char="•"/>
            </a:pPr>
            <a:r>
              <a:rPr lang="en-IE" dirty="0">
                <a:solidFill>
                  <a:srgbClr val="000000"/>
                </a:solidFill>
                <a:latin typeface="Arial" panose="020B0604020202020204" pitchFamily="34" charset="0"/>
              </a:rPr>
              <a:t>development of skills and concepts i.e. elements of art</a:t>
            </a:r>
          </a:p>
          <a:p>
            <a:pPr fontAlgn="base">
              <a:buFont typeface="Arial" panose="020B0604020202020204" pitchFamily="34" charset="0"/>
              <a:buChar char="•"/>
            </a:pPr>
            <a:r>
              <a:rPr lang="en-IE" dirty="0">
                <a:solidFill>
                  <a:srgbClr val="000000"/>
                </a:solidFill>
                <a:latin typeface="Arial" panose="020B0604020202020204" pitchFamily="34" charset="0"/>
              </a:rPr>
              <a:t>connections to outside support/exp</a:t>
            </a:r>
          </a:p>
          <a:p>
            <a:pPr>
              <a:buFont typeface="Arial" panose="020B0604020202020204" pitchFamily="34" charset="0"/>
              <a:buChar char="•"/>
            </a:pPr>
            <a:endParaRPr lang="en-IE" dirty="0"/>
          </a:p>
          <a:p>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3</a:t>
            </a:fld>
            <a:endParaRPr lang="en-IE"/>
          </a:p>
        </p:txBody>
      </p:sp>
    </p:spTree>
    <p:extLst>
      <p:ext uri="{BB962C8B-B14F-4D97-AF65-F5344CB8AC3E}">
        <p14:creationId xmlns:p14="http://schemas.microsoft.com/office/powerpoint/2010/main" val="332928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teachers’ sharing of perspectives it emerged there were confidence issues , many were unsure how to use their art lessons to develop the conceptual understanding of the elements of art for the pupils yet it was clear the potential opportunities to do so were there as a good balance of strands and strand units were evident but we felt we needed to know where we could access specific support and expertise in the Visual Arts.</a:t>
            </a:r>
          </a:p>
          <a:p>
            <a:endParaRPr lang="en-US" dirty="0"/>
          </a:p>
          <a:p>
            <a:r>
              <a:rPr lang="en-US" dirty="0"/>
              <a:t>There was also a clear connection between the pupil focus group and the teacher reflections as the teachers spoke to wanting a more process led approach to lessons and the pupils questioned why more time could not be spent on planning, designing and experimenting  before committing to a particular direction in their pieces of work.  It appeared both groups were interested in more ‘space’ being given to pupils for self expression which teachers believed would open the door for greater opportunities for creative exploration. </a:t>
            </a:r>
          </a:p>
          <a:p>
            <a:endParaRPr lang="en-US" dirty="0"/>
          </a:p>
          <a:p>
            <a:r>
              <a:rPr lang="en-US" dirty="0"/>
              <a:t>Correspondence from our local education center and other local  groups such as The </a:t>
            </a:r>
            <a:r>
              <a:rPr lang="en-US" dirty="0" err="1"/>
              <a:t>Cavan</a:t>
            </a:r>
            <a:r>
              <a:rPr lang="en-US" dirty="0"/>
              <a:t> Monaghan Arts Partnership plus a connection we had with Joanne [our Creative Associate ] who was a past parent in our school altered us to the Creative Schools </a:t>
            </a:r>
            <a:r>
              <a:rPr lang="en-US" dirty="0" err="1"/>
              <a:t>programme</a:t>
            </a:r>
            <a:r>
              <a:rPr lang="en-US" dirty="0"/>
              <a:t> which upon examination held the potential to address many of the needs that we had identified in the SSE Process.  </a:t>
            </a:r>
            <a:endParaRPr lang="en-IE" dirty="0"/>
          </a:p>
        </p:txBody>
      </p:sp>
      <p:sp>
        <p:nvSpPr>
          <p:cNvPr id="4" name="Slide Number Placeholder 3"/>
          <p:cNvSpPr>
            <a:spLocks noGrp="1"/>
          </p:cNvSpPr>
          <p:nvPr>
            <p:ph type="sldNum" sz="quarter" idx="5"/>
          </p:nvPr>
        </p:nvSpPr>
        <p:spPr/>
        <p:txBody>
          <a:bodyPr/>
          <a:lstStyle/>
          <a:p>
            <a:fld id="{06B8ED50-522E-47D5-9598-CCA2079385A4}" type="slidenum">
              <a:rPr lang="en-IE" smtClean="0"/>
              <a:t>4</a:t>
            </a:fld>
            <a:endParaRPr lang="en-IE"/>
          </a:p>
        </p:txBody>
      </p:sp>
    </p:spTree>
    <p:extLst>
      <p:ext uri="{BB962C8B-B14F-4D97-AF65-F5344CB8AC3E}">
        <p14:creationId xmlns:p14="http://schemas.microsoft.com/office/powerpoint/2010/main" val="70440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b="1" dirty="0">
                <a:latin typeface="Arial" panose="020B0604020202020204" pitchFamily="34" charset="0"/>
              </a:rPr>
              <a:t>Initial meetings, chats with coordinator, staff and children getting to know the school community</a:t>
            </a:r>
            <a:endParaRPr lang="en-IE" sz="1900" dirty="0"/>
          </a:p>
          <a:p>
            <a:r>
              <a:rPr lang="en-IE" sz="1900" b="1" dirty="0">
                <a:latin typeface="Arial" panose="020B0604020202020204" pitchFamily="34" charset="0"/>
              </a:rPr>
              <a:t>Figuring out where the school was at regarding creativity and understanding what the  school might like to do develop more creativity in learning.  This engagement gave the school time to consider what they wanted and needed from the CS programme. It was very apparent from the start that the school wanted creative schools to tie into the curriculum. </a:t>
            </a:r>
            <a:endParaRPr lang="en-IE" sz="1900" b="1" dirty="0"/>
          </a:p>
          <a:p>
            <a:endParaRPr lang="en-IE" sz="1900" dirty="0">
              <a:solidFill>
                <a:srgbClr val="000000"/>
              </a:solidFill>
              <a:latin typeface="Arial" panose="020B0604020202020204" pitchFamily="34" charset="0"/>
            </a:endParaRPr>
          </a:p>
          <a:p>
            <a:endParaRPr lang="en-IE" sz="1900" dirty="0">
              <a:solidFill>
                <a:srgbClr val="000000"/>
              </a:solidFill>
              <a:latin typeface="Arial" panose="020B0604020202020204" pitchFamily="34" charset="0"/>
            </a:endParaRPr>
          </a:p>
          <a:p>
            <a:endParaRPr lang="en-IE" sz="1900" dirty="0">
              <a:solidFill>
                <a:srgbClr val="000000"/>
              </a:solidFill>
              <a:latin typeface="Arial" panose="020B0604020202020204" pitchFamily="34" charset="0"/>
            </a:endParaRPr>
          </a:p>
          <a:p>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Joanne met with school coordinator first and then all school staff. She gave an overview of creative schools and breadth of possibilities, engaged in activities in figuring out where the school was at regarding creativity and considering areas they wanted to develop further.  These activities were a great way to get everyone to start thinking about the possibilities of CS</a:t>
            </a:r>
            <a:endParaRPr lang="en-IE" b="0" dirty="0">
              <a:effectLst/>
            </a:endParaRPr>
          </a:p>
          <a:p>
            <a:r>
              <a:rPr lang="en-IE" sz="1900" dirty="0">
                <a:solidFill>
                  <a:srgbClr val="000000"/>
                </a:solidFill>
                <a:latin typeface="Arial" panose="020B0604020202020204" pitchFamily="34" charset="0"/>
              </a:rPr>
              <a:t>During lockdown videos and activities were used to connect with the school community. This was a great way to also connect with the families and wider community. The videos and fun activities were a great opportunity for the children, parents and wider community to get excited and share their ideas </a:t>
            </a:r>
            <a:endParaRPr lang="en-IE" b="0" dirty="0">
              <a:effectLst/>
            </a:endParaRPr>
          </a:p>
          <a:p>
            <a:br>
              <a:rPr lang="en-IE" b="0" dirty="0">
                <a:effectLst/>
              </a:rPr>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5</a:t>
            </a:fld>
            <a:endParaRPr lang="en-IE" altLang="en-US"/>
          </a:p>
        </p:txBody>
      </p:sp>
    </p:spTree>
    <p:extLst>
      <p:ext uri="{BB962C8B-B14F-4D97-AF65-F5344CB8AC3E}">
        <p14:creationId xmlns:p14="http://schemas.microsoft.com/office/powerpoint/2010/main" val="2375044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0" indent="-302040">
              <a:buFont typeface="Arial" panose="020B0604020202020204" pitchFamily="34" charset="0"/>
              <a:buChar char="•"/>
            </a:pPr>
            <a:r>
              <a:rPr lang="en-IE" sz="1900" dirty="0">
                <a:solidFill>
                  <a:srgbClr val="000000"/>
                </a:solidFill>
                <a:latin typeface="Arial" panose="020B0604020202020204" pitchFamily="34" charset="0"/>
              </a:rPr>
              <a:t>In-School Engagement - Outside workshop on Creativity due to social distancing restrictions still being in place</a:t>
            </a:r>
            <a:endParaRPr lang="en-IE" b="0" dirty="0">
              <a:effectLst/>
            </a:endParaRPr>
          </a:p>
          <a:p>
            <a:br>
              <a:rPr lang="en-IE" b="0" dirty="0">
                <a:effectLst/>
              </a:rPr>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6</a:t>
            </a:fld>
            <a:endParaRPr lang="en-IE" altLang="en-US"/>
          </a:p>
        </p:txBody>
      </p:sp>
    </p:spTree>
    <p:extLst>
      <p:ext uri="{BB962C8B-B14F-4D97-AF65-F5344CB8AC3E}">
        <p14:creationId xmlns:p14="http://schemas.microsoft.com/office/powerpoint/2010/main" val="84866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IE" dirty="0"/>
            </a:br>
            <a:r>
              <a:rPr lang="en-IE" dirty="0"/>
              <a:t>Some games outside during  period where social restrictions were still in place to engage with the pupils and hear the pupils voice,</a:t>
            </a: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7</a:t>
            </a:fld>
            <a:endParaRPr lang="en-IE" altLang="en-US"/>
          </a:p>
        </p:txBody>
      </p:sp>
    </p:spTree>
    <p:extLst>
      <p:ext uri="{BB962C8B-B14F-4D97-AF65-F5344CB8AC3E}">
        <p14:creationId xmlns:p14="http://schemas.microsoft.com/office/powerpoint/2010/main" val="1104289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solidFill>
                  <a:srgbClr val="000000"/>
                </a:solidFill>
                <a:latin typeface="Arial" panose="020B0604020202020204" pitchFamily="34" charset="0"/>
              </a:rPr>
              <a:t>On Line creativity Task </a:t>
            </a:r>
          </a:p>
          <a:p>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The Creative Associate set a task for the pupils which was completed on-line during the second Lock Down- the pupils were asked to think about what ‘Creativity’ may look like in the school if they could use their imagination to consider any aspect of school or indeed to think about an element in their immediate environment that they could adapt and change creatively.</a:t>
            </a:r>
          </a:p>
          <a:p>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The pupils completed their drawings and recorded a narrated piece to explain their ideas. As we were using Seesaw this was the ideal way to share their ideas.</a:t>
            </a:r>
            <a:endParaRPr lang="en-IE" b="0" dirty="0">
              <a:effectLst/>
            </a:endParaRPr>
          </a:p>
          <a:p>
            <a:br>
              <a:rPr lang="en-IE" dirty="0"/>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8</a:t>
            </a:fld>
            <a:endParaRPr lang="en-IE" altLang="en-US"/>
          </a:p>
        </p:txBody>
      </p:sp>
    </p:spTree>
    <p:extLst>
      <p:ext uri="{BB962C8B-B14F-4D97-AF65-F5344CB8AC3E}">
        <p14:creationId xmlns:p14="http://schemas.microsoft.com/office/powerpoint/2010/main" val="16191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900" dirty="0">
                <a:solidFill>
                  <a:srgbClr val="000000"/>
                </a:solidFill>
                <a:latin typeface="Arial" panose="020B0604020202020204" pitchFamily="34" charset="0"/>
              </a:rPr>
              <a:t>On Line creativity Task </a:t>
            </a:r>
          </a:p>
          <a:p>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The Creative Associate set a task for the pupils which was completed on-line during the second Lock Down- the pupils were asked to think about what ‘Creativity’ may look like in the school if they could use their imagination to consider any aspect of school or indeed to think about an element in their immediate environment that they could adapt and change creatively.</a:t>
            </a:r>
          </a:p>
          <a:p>
            <a:endParaRPr lang="en-IE" sz="1900" dirty="0">
              <a:solidFill>
                <a:srgbClr val="000000"/>
              </a:solidFill>
              <a:latin typeface="Arial" panose="020B0604020202020204" pitchFamily="34" charset="0"/>
            </a:endParaRPr>
          </a:p>
          <a:p>
            <a:r>
              <a:rPr lang="en-IE" sz="1900" dirty="0">
                <a:solidFill>
                  <a:srgbClr val="000000"/>
                </a:solidFill>
                <a:latin typeface="Arial" panose="020B0604020202020204" pitchFamily="34" charset="0"/>
              </a:rPr>
              <a:t>The pupils completed their drawings and recorded a narrated piece to explain their ideas. As we were using Seesaw this was the ideal way to share their ideas.</a:t>
            </a:r>
            <a:endParaRPr lang="en-IE" b="0" dirty="0">
              <a:effectLst/>
            </a:endParaRPr>
          </a:p>
          <a:p>
            <a:br>
              <a:rPr lang="en-IE" dirty="0"/>
            </a:br>
            <a:endParaRPr lang="en-US" dirty="0"/>
          </a:p>
        </p:txBody>
      </p:sp>
      <p:sp>
        <p:nvSpPr>
          <p:cNvPr id="4" name="Slide Number Placeholder 3"/>
          <p:cNvSpPr>
            <a:spLocks noGrp="1"/>
          </p:cNvSpPr>
          <p:nvPr>
            <p:ph type="sldNum" sz="quarter" idx="5"/>
          </p:nvPr>
        </p:nvSpPr>
        <p:spPr/>
        <p:txBody>
          <a:bodyPr/>
          <a:lstStyle/>
          <a:p>
            <a:fld id="{4EA522FB-98A7-1D40-90E1-A5330892FC1D}" type="slidenum">
              <a:rPr lang="en-IE" altLang="en-US" smtClean="0"/>
              <a:pPr/>
              <a:t>9</a:t>
            </a:fld>
            <a:endParaRPr lang="en-IE" altLang="en-US"/>
          </a:p>
        </p:txBody>
      </p:sp>
    </p:spTree>
    <p:extLst>
      <p:ext uri="{BB962C8B-B14F-4D97-AF65-F5344CB8AC3E}">
        <p14:creationId xmlns:p14="http://schemas.microsoft.com/office/powerpoint/2010/main" val="347451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E9DCB-08C6-4CB5-9FE7-B88902ACB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2F57BB3-AB7B-4555-8149-16AB6D53AD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CA26F19-3DB7-4FFC-ABA6-94D9CEEAC148}"/>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5" name="Footer Placeholder 4">
            <a:extLst>
              <a:ext uri="{FF2B5EF4-FFF2-40B4-BE49-F238E27FC236}">
                <a16:creationId xmlns:a16="http://schemas.microsoft.com/office/drawing/2014/main" id="{B506A07D-F66B-49E4-8522-BE799150E52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0047934-59FC-45F1-9083-9F1890968589}"/>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54203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926F-7ADE-4690-A688-9774C9DBA4D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3094F60-1EE7-4EF9-9488-2FB5B6420B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9DC4EDE-2987-4098-9834-F90B940A2F4D}"/>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5" name="Footer Placeholder 4">
            <a:extLst>
              <a:ext uri="{FF2B5EF4-FFF2-40B4-BE49-F238E27FC236}">
                <a16:creationId xmlns:a16="http://schemas.microsoft.com/office/drawing/2014/main" id="{877160B9-1D90-4400-9E11-3C7FE9D400B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44F547C-67BA-46BC-8F49-3855EC661C91}"/>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420790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73E499-F361-4D62-872A-0BC1AF3FD2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C2EEF40-B258-41DF-845F-1155763B85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BF53D32-3139-4D08-98FD-3039C6B31EF4}"/>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5" name="Footer Placeholder 4">
            <a:extLst>
              <a:ext uri="{FF2B5EF4-FFF2-40B4-BE49-F238E27FC236}">
                <a16:creationId xmlns:a16="http://schemas.microsoft.com/office/drawing/2014/main" id="{8279BD53-D93A-4918-BAF4-E4A46334385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BFB0B26-712B-4BF7-831A-856483999133}"/>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181441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pener slide blu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4A48977-C9E7-B94F-1AE5-295A289DC4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4" y="76200"/>
            <a:ext cx="542501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361447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er slide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2823094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pener slide blu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4A48977-C9E7-B94F-1AE5-295A289DC4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4" y="76200"/>
            <a:ext cx="542501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3369551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er slide blac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2289451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pener slide blac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05EC6CC-C5CC-71BB-5862-0A55C6BF81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4" y="76200"/>
            <a:ext cx="542501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2382987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ner slide 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4071700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Opener slide re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AB9F55F-13F7-C90C-A15D-BB41330DC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4" y="76200"/>
            <a:ext cx="542501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4169262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er slide 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379844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E246-547F-4D36-AFF3-95310B43FA2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D656E1E-4CD6-409D-ABCD-ECDD88907F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1A12AF-E7C0-43E8-9D3B-0641F65C1477}"/>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5" name="Footer Placeholder 4">
            <a:extLst>
              <a:ext uri="{FF2B5EF4-FFF2-40B4-BE49-F238E27FC236}">
                <a16:creationId xmlns:a16="http://schemas.microsoft.com/office/drawing/2014/main" id="{060685C4-5102-40FC-9745-54C457E15A7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983FE03-5C3D-4CC1-A6A2-143925EEBBE6}"/>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253256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pener slide gree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3DC847D-5B58-7B90-1234-16E0E08A5D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4" y="76200"/>
            <a:ext cx="542501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FFFFFF"/>
                </a:solidFill>
                <a:latin typeface="Apercu Pro"/>
              </a:defRPr>
            </a:lvl3pPr>
          </a:lstStyle>
          <a:p>
            <a:pPr lvl="0"/>
            <a:endParaRPr lang="en-US" noProof="0" dirty="0"/>
          </a:p>
        </p:txBody>
      </p:sp>
    </p:spTree>
    <p:extLst>
      <p:ext uri="{BB962C8B-B14F-4D97-AF65-F5344CB8AC3E}">
        <p14:creationId xmlns:p14="http://schemas.microsoft.com/office/powerpoint/2010/main" val="2200349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ener slide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solidFill>
                  <a:srgbClr val="000000"/>
                </a:solidFill>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3394215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pener slide whi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D839AE4-28FD-EA49-EBB7-B78049CBA3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4" y="80963"/>
            <a:ext cx="542501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idx="10"/>
          </p:nvPr>
        </p:nvSpPr>
        <p:spPr bwMode="auto">
          <a:xfrm>
            <a:off x="527381" y="1196752"/>
            <a:ext cx="6624736" cy="3816424"/>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0"/>
              </a:spcBef>
              <a:spcAft>
                <a:spcPts val="450"/>
              </a:spcAft>
              <a:defRPr sz="2400" b="1" i="0" baseline="0">
                <a:solidFill>
                  <a:srgbClr val="000000"/>
                </a:solidFill>
                <a:latin typeface="Arial" panose="020B0604020202020204" pitchFamily="34" charset="0"/>
                <a:cs typeface="Arial" panose="020B0604020202020204" pitchFamily="34" charset="0"/>
              </a:defRPr>
            </a:lvl1pPr>
            <a:lvl3pPr marL="0">
              <a:lnSpc>
                <a:spcPct val="100000"/>
              </a:lnSpc>
              <a:spcBef>
                <a:spcPts val="350"/>
              </a:spcBef>
              <a:spcAft>
                <a:spcPts val="350"/>
              </a:spcAft>
              <a:defRPr sz="20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3619089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556792"/>
            <a:ext cx="11233248" cy="5040560"/>
          </a:xfrm>
        </p:spPr>
        <p:txBody>
          <a:bodyPr/>
          <a:lstStyle>
            <a:lvl1pPr>
              <a:defRPr sz="2400">
                <a:solidFill>
                  <a:srgbClr val="000000"/>
                </a:solidFill>
                <a:latin typeface="Arial" panose="020B0604020202020204" pitchFamily="34" charset="0"/>
                <a:cs typeface="Arial" panose="020B0604020202020204" pitchFamily="34" charset="0"/>
              </a:defRPr>
            </a:lvl1pPr>
            <a:lvl2pPr marL="75837" indent="0">
              <a:buClr>
                <a:srgbClr val="62AF36"/>
              </a:buClr>
              <a:buSzPct val="100000"/>
              <a:buFontTx/>
              <a:buNone/>
              <a:defRPr sz="2200">
                <a:solidFill>
                  <a:srgbClr val="747474"/>
                </a:solidFill>
                <a:latin typeface="Arial" panose="020B0604020202020204" pitchFamily="34" charset="0"/>
                <a:cs typeface="Arial" panose="020B0604020202020204" pitchFamily="34" charset="0"/>
              </a:defRPr>
            </a:lvl2pPr>
            <a:lvl3pPr marL="720000">
              <a:defRPr sz="2000">
                <a:solidFill>
                  <a:srgbClr val="1B1B5C"/>
                </a:solidFill>
                <a:latin typeface="+mn-lt"/>
              </a:defRPr>
            </a:lvl3pPr>
            <a:lvl4pPr marL="1080000">
              <a:defRPr>
                <a:solidFill>
                  <a:srgbClr val="1B1B5C"/>
                </a:solidFill>
                <a:latin typeface="+mn-lt"/>
              </a:defRPr>
            </a:lvl4pPr>
            <a:lvl5pPr marL="1440000">
              <a:buClr>
                <a:srgbClr val="62AF36"/>
              </a:buClr>
              <a:defRPr>
                <a:solidFill>
                  <a:srgbClr val="62AF36"/>
                </a:solidFill>
                <a:latin typeface="+mn-lt"/>
              </a:defRPr>
            </a:lvl5pPr>
          </a:lstStyle>
          <a:p>
            <a:pPr lvl="0"/>
            <a:r>
              <a:rPr lang="en-US" dirty="0"/>
              <a:t>Click to edit Master text styles</a:t>
            </a:r>
          </a:p>
          <a:p>
            <a:pPr lvl="1"/>
            <a:r>
              <a:rPr lang="en-US" dirty="0"/>
              <a:t>Second level</a:t>
            </a:r>
          </a:p>
        </p:txBody>
      </p:sp>
      <p:sp>
        <p:nvSpPr>
          <p:cNvPr id="6" name="Title Placeholder 30"/>
          <p:cNvSpPr>
            <a:spLocks noGrp="1"/>
          </p:cNvSpPr>
          <p:nvPr>
            <p:ph type="title"/>
          </p:nvPr>
        </p:nvSpPr>
        <p:spPr bwMode="auto">
          <a:xfrm>
            <a:off x="623392" y="548680"/>
            <a:ext cx="11233248" cy="720080"/>
          </a:xfrm>
          <a:prstGeom prst="rect">
            <a:avLst/>
          </a:prstGeom>
          <a:noFill/>
          <a:ln>
            <a:noFill/>
          </a:ln>
          <a:extLst>
            <a:ext uri="{909E8E84-426E-40dd-AFC4-6F175D3DCCD1}"/>
            <a:ext uri="{91240B29-F687-4f45-9708-019B960494DF}"/>
            <a:ext uri="{FAA26D3D-D897-4be2-8F04-BA451C77F1D7}"/>
          </a:extLst>
        </p:spPr>
        <p:txBody>
          <a:bodyPr>
            <a:normAutofit/>
          </a:bodyPr>
          <a:lstStyle>
            <a:lvl1pPr>
              <a:defRPr sz="2400" baseline="0">
                <a:latin typeface="Arial" panose="020B0604020202020204" pitchFamily="34" charset="0"/>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411812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singl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2"/>
          <p:cNvSpPr>
            <a:spLocks noGrp="1"/>
          </p:cNvSpPr>
          <p:nvPr>
            <p:ph idx="1"/>
          </p:nvPr>
        </p:nvSpPr>
        <p:spPr>
          <a:xfrm>
            <a:off x="623392" y="1556792"/>
            <a:ext cx="11233248" cy="5040560"/>
          </a:xfrm>
        </p:spPr>
        <p:txBody>
          <a:bodyPr/>
          <a:lstStyle>
            <a:lvl1pPr>
              <a:defRPr sz="2400">
                <a:solidFill>
                  <a:srgbClr val="000000"/>
                </a:solidFill>
                <a:latin typeface="Arial" panose="020B0604020202020204" pitchFamily="34" charset="0"/>
                <a:cs typeface="Arial" panose="020B0604020202020204" pitchFamily="34" charset="0"/>
              </a:defRPr>
            </a:lvl1pPr>
            <a:lvl2pPr marL="360000">
              <a:buClr>
                <a:srgbClr val="919191"/>
              </a:buClr>
              <a:buSzPct val="100000"/>
              <a:buFont typeface="Arial"/>
              <a:buChar char="•"/>
              <a:defRPr sz="2200">
                <a:solidFill>
                  <a:srgbClr val="000000"/>
                </a:solidFill>
                <a:latin typeface="Arial" panose="020B0604020202020204" pitchFamily="34" charset="0"/>
                <a:cs typeface="Arial" panose="020B0604020202020204" pitchFamily="34" charset="0"/>
              </a:defRPr>
            </a:lvl2pPr>
            <a:lvl3pPr marL="720000">
              <a:defRPr sz="2000">
                <a:solidFill>
                  <a:srgbClr val="000000"/>
                </a:solidFill>
                <a:latin typeface="Arial" panose="020B0604020202020204" pitchFamily="34" charset="0"/>
                <a:cs typeface="Arial" panose="020B0604020202020204" pitchFamily="34" charset="0"/>
              </a:defRPr>
            </a:lvl3pPr>
            <a:lvl4pPr marL="1080000">
              <a:defRPr>
                <a:solidFill>
                  <a:srgbClr val="000000"/>
                </a:solidFill>
                <a:latin typeface="Apercu Pro"/>
              </a:defRPr>
            </a:lvl4pPr>
            <a:lvl5pPr marL="1440000">
              <a:buClr>
                <a:schemeClr val="tx1"/>
              </a:buClr>
              <a:defRPr>
                <a:solidFill>
                  <a:srgbClr val="919191"/>
                </a:solidFill>
                <a:latin typeface="Apercu Pro"/>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7775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sz="half" idx="1"/>
          </p:nvPr>
        </p:nvSpPr>
        <p:spPr>
          <a:xfrm>
            <a:off x="623392" y="1628800"/>
            <a:ext cx="11233248" cy="4968552"/>
          </a:xfrm>
        </p:spPr>
        <p:txBody>
          <a:bodyPr numCol="2" spcCol="72000"/>
          <a:lstStyle>
            <a:lvl1pPr marL="0" indent="0">
              <a:spcBef>
                <a:spcPts val="0"/>
              </a:spcBef>
              <a:buFontTx/>
              <a:buNone/>
              <a:defRPr sz="1600">
                <a:solidFill>
                  <a:srgbClr val="000000"/>
                </a:solidFill>
                <a:latin typeface="Arial" panose="020B0604020202020204" pitchFamily="34" charset="0"/>
                <a:cs typeface="Arial" panose="020B0604020202020204" pitchFamily="34" charset="0"/>
              </a:defRPr>
            </a:lvl1pPr>
            <a:lvl2pPr marL="360000">
              <a:spcBef>
                <a:spcPts val="0"/>
              </a:spcBef>
              <a:defRPr sz="1600">
                <a:solidFill>
                  <a:srgbClr val="000000"/>
                </a:solidFill>
                <a:latin typeface="Arial" panose="020B0604020202020204" pitchFamily="34" charset="0"/>
                <a:cs typeface="Arial" panose="020B0604020202020204" pitchFamily="34" charset="0"/>
              </a:defRPr>
            </a:lvl2pPr>
            <a:lvl3pPr marL="720000">
              <a:spcBef>
                <a:spcPts val="0"/>
              </a:spcBef>
              <a:defRPr sz="1600">
                <a:solidFill>
                  <a:srgbClr val="000000"/>
                </a:solidFill>
                <a:latin typeface="Arial" panose="020B0604020202020204" pitchFamily="34" charset="0"/>
                <a:cs typeface="Arial" panose="020B0604020202020204" pitchFamily="34" charset="0"/>
              </a:defRPr>
            </a:lvl3pPr>
            <a:lvl4pPr marL="1080000">
              <a:spcBef>
                <a:spcPts val="0"/>
              </a:spcBef>
              <a:defRPr sz="1600">
                <a:solidFill>
                  <a:srgbClr val="000000"/>
                </a:solidFill>
                <a:latin typeface="Apercu Pro"/>
              </a:defRPr>
            </a:lvl4pPr>
            <a:lvl5pPr marL="1440000">
              <a:spcBef>
                <a:spcPts val="0"/>
              </a:spcBef>
              <a:defRPr sz="1600">
                <a:solidFill>
                  <a:srgbClr val="000000"/>
                </a:solidFill>
                <a:latin typeface="Apercu Pro"/>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93392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slide with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3851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2984846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1201124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16383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82B30-818B-40DE-B25D-1DB0389C9B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2EEDEA4-9B45-4C06-A338-14B5A63623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AD70D9-6207-4066-B25E-C5AD413C6D60}"/>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5" name="Footer Placeholder 4">
            <a:extLst>
              <a:ext uri="{FF2B5EF4-FFF2-40B4-BE49-F238E27FC236}">
                <a16:creationId xmlns:a16="http://schemas.microsoft.com/office/drawing/2014/main" id="{878AC7BF-0DF2-4138-9789-D59C29BA4CA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CE37D5C-DB12-4665-8139-BFA27C66CEB3}"/>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738738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931885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88722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2493165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4226083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2286205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808" y="1988840"/>
            <a:ext cx="7776864" cy="4608512"/>
          </a:xfrm>
        </p:spPr>
        <p:txBody>
          <a:bodyPr anchor="t"/>
          <a:lstStyle/>
          <a:p>
            <a:r>
              <a:rPr lang="en-US" dirty="0"/>
              <a:t>Click to edit Master title style</a:t>
            </a:r>
          </a:p>
        </p:txBody>
      </p:sp>
    </p:spTree>
    <p:extLst>
      <p:ext uri="{BB962C8B-B14F-4D97-AF65-F5344CB8AC3E}">
        <p14:creationId xmlns:p14="http://schemas.microsoft.com/office/powerpoint/2010/main" val="1201980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23392" y="1828800"/>
            <a:ext cx="11233248" cy="4768552"/>
          </a:xfrm>
        </p:spPr>
        <p:txBody>
          <a:bodyPr numCol="2" spcCol="72000"/>
          <a:lstStyle>
            <a:lvl1pPr marL="0" indent="0">
              <a:spcBef>
                <a:spcPts val="0"/>
              </a:spcBef>
              <a:buFontTx/>
              <a:buNone/>
              <a:defRPr sz="1600">
                <a:solidFill>
                  <a:srgbClr val="000000"/>
                </a:solidFill>
                <a:latin typeface="Arial" panose="020B0604020202020204" pitchFamily="34" charset="0"/>
                <a:cs typeface="Arial" panose="020B0604020202020204" pitchFamily="34" charset="0"/>
              </a:defRPr>
            </a:lvl1pPr>
            <a:lvl2pPr marL="360000">
              <a:spcBef>
                <a:spcPts val="0"/>
              </a:spcBef>
              <a:defRPr sz="1600">
                <a:solidFill>
                  <a:srgbClr val="000000"/>
                </a:solidFill>
                <a:latin typeface="Arial" panose="020B0604020202020204" pitchFamily="34" charset="0"/>
                <a:cs typeface="Arial" panose="020B0604020202020204" pitchFamily="34" charset="0"/>
              </a:defRPr>
            </a:lvl2pPr>
            <a:lvl3pPr marL="720000">
              <a:spcBef>
                <a:spcPts val="0"/>
              </a:spcBef>
              <a:defRPr sz="1600">
                <a:solidFill>
                  <a:srgbClr val="000000"/>
                </a:solidFill>
                <a:latin typeface="Arial" panose="020B0604020202020204" pitchFamily="34" charset="0"/>
                <a:cs typeface="Arial" panose="020B0604020202020204" pitchFamily="34" charset="0"/>
              </a:defRPr>
            </a:lvl3pPr>
            <a:lvl4pPr marL="1080000">
              <a:spcBef>
                <a:spcPts val="0"/>
              </a:spcBef>
              <a:defRPr sz="1600">
                <a:solidFill>
                  <a:srgbClr val="000000"/>
                </a:solidFill>
                <a:latin typeface="Apercu Pro"/>
              </a:defRPr>
            </a:lvl4pPr>
            <a:lvl5pPr marL="1440000">
              <a:spcBef>
                <a:spcPts val="0"/>
              </a:spcBef>
              <a:defRPr sz="1600">
                <a:solidFill>
                  <a:srgbClr val="000000"/>
                </a:solidFill>
                <a:latin typeface="Apercu Pro"/>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p:txBody>
      </p:sp>
      <p:sp>
        <p:nvSpPr>
          <p:cNvPr id="3" name="Title 1"/>
          <p:cNvSpPr>
            <a:spLocks noGrp="1"/>
          </p:cNvSpPr>
          <p:nvPr>
            <p:ph type="title"/>
          </p:nvPr>
        </p:nvSpPr>
        <p:spPr>
          <a:xfrm>
            <a:off x="623392" y="548680"/>
            <a:ext cx="11233248" cy="720080"/>
          </a:xfrm>
        </p:spPr>
        <p:txBody>
          <a:bodyPr/>
          <a:lstStyle/>
          <a:p>
            <a:r>
              <a:rPr lang="en-US" dirty="0"/>
              <a:t>Click to edit Master title style</a:t>
            </a:r>
          </a:p>
        </p:txBody>
      </p:sp>
    </p:spTree>
    <p:extLst>
      <p:ext uri="{BB962C8B-B14F-4D97-AF65-F5344CB8AC3E}">
        <p14:creationId xmlns:p14="http://schemas.microsoft.com/office/powerpoint/2010/main" val="1681363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DF3291-6968-18EE-76E3-EA8CFFA0526E}"/>
              </a:ext>
            </a:extLst>
          </p:cNvPr>
          <p:cNvSpPr txBox="1">
            <a:spLocks/>
          </p:cNvSpPr>
          <p:nvPr/>
        </p:nvSpPr>
        <p:spPr bwMode="auto">
          <a:xfrm>
            <a:off x="0" y="6524626"/>
            <a:ext cx="12192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0" y="1340768"/>
            <a:ext cx="1219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Tree>
    <p:extLst>
      <p:ext uri="{BB962C8B-B14F-4D97-AF65-F5344CB8AC3E}">
        <p14:creationId xmlns:p14="http://schemas.microsoft.com/office/powerpoint/2010/main" val="4290630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and text sidebar 50/50 pic R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F7D57-AB7D-C571-04D5-E92575B1C73B}"/>
              </a:ext>
            </a:extLst>
          </p:cNvPr>
          <p:cNvSpPr txBox="1">
            <a:spLocks/>
          </p:cNvSpPr>
          <p:nvPr/>
        </p:nvSpPr>
        <p:spPr bwMode="auto">
          <a:xfrm>
            <a:off x="6096000" y="6524626"/>
            <a:ext cx="6096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6096000" y="1368152"/>
            <a:ext cx="6096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23392" y="1556792"/>
            <a:ext cx="5376597" cy="5040858"/>
          </a:xfrm>
          <a:prstGeom prst="rect">
            <a:avLst/>
          </a:prstGeom>
          <a:noFill/>
          <a:ln>
            <a:noFill/>
          </a:ln>
          <a:extLst>
            <a:ext uri="{909E8E84-426E-40dd-AFC4-6F175D3DCCD1}"/>
            <a:ext uri="{91240B29-F687-4f45-9708-019B960494DF}"/>
            <a:ext uri="{FAA26D3D-D897-4be2-8F04-BA451C77F1D7}"/>
          </a:extLst>
        </p:spPr>
        <p:txBody>
          <a:bodyPr/>
          <a:lstStyle>
            <a:lvl1pPr>
              <a:defRPr sz="2000"/>
            </a:lvl1pPr>
            <a:lvl3pPr>
              <a:defRPr sz="1800"/>
            </a:lvl3pPr>
          </a:lstStyle>
          <a:p>
            <a:pPr lvl="0"/>
            <a:endParaRPr lang="en-US" noProof="0" dirty="0"/>
          </a:p>
        </p:txBody>
      </p:sp>
    </p:spTree>
    <p:extLst>
      <p:ext uri="{BB962C8B-B14F-4D97-AF65-F5344CB8AC3E}">
        <p14:creationId xmlns:p14="http://schemas.microsoft.com/office/powerpoint/2010/main" val="605864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and text sidebar 75/25 pic L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36A1BA-3762-D9CF-D856-E65837AAA4D5}"/>
              </a:ext>
            </a:extLst>
          </p:cNvPr>
          <p:cNvSpPr txBox="1">
            <a:spLocks/>
          </p:cNvSpPr>
          <p:nvPr/>
        </p:nvSpPr>
        <p:spPr bwMode="auto">
          <a:xfrm>
            <a:off x="1" y="6524626"/>
            <a:ext cx="7920567"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0" y="1368152"/>
            <a:ext cx="7920203"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8208235" y="1556792"/>
            <a:ext cx="3648405" cy="5040858"/>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368566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88F9-E3CC-4908-B99F-A93FCE955FB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78635E4-95A9-4907-AAF0-AD89D8A0BE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4A2B986-0526-4EE0-9AEA-FB7736C389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3891ABE-E266-4482-B3B3-9E83F634379A}"/>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6" name="Footer Placeholder 5">
            <a:extLst>
              <a:ext uri="{FF2B5EF4-FFF2-40B4-BE49-F238E27FC236}">
                <a16:creationId xmlns:a16="http://schemas.microsoft.com/office/drawing/2014/main" id="{D23D517D-099A-46DB-93BB-787BCC7C045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F9F8067-FFFE-44B2-A4E1-7E73EEA34841}"/>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39829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icture and text sidebar 75/25 pic R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93AE6A-6179-233D-0E5D-5AC615DC09D0}"/>
              </a:ext>
            </a:extLst>
          </p:cNvPr>
          <p:cNvSpPr txBox="1">
            <a:spLocks/>
          </p:cNvSpPr>
          <p:nvPr/>
        </p:nvSpPr>
        <p:spPr bwMode="auto">
          <a:xfrm>
            <a:off x="4294718" y="6524626"/>
            <a:ext cx="7920567"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4294320" y="1368152"/>
            <a:ext cx="7920203"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23392" y="1556792"/>
            <a:ext cx="3456384" cy="5040858"/>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1800" b="0" i="0" baseline="0">
                <a:solidFill>
                  <a:srgbClr val="000000"/>
                </a:solidFill>
                <a:latin typeface="Arial" panose="020B0604020202020204" pitchFamily="34" charset="0"/>
                <a:cs typeface="Arial" panose="020B0604020202020204" pitchFamily="34" charset="0"/>
              </a:defRPr>
            </a:lvl1pPr>
            <a:lvl3pPr marL="74250" indent="0">
              <a:lnSpc>
                <a:spcPct val="100000"/>
              </a:lnSpc>
              <a:spcBef>
                <a:spcPts val="432"/>
              </a:spcBef>
              <a:buFontTx/>
              <a:buNone/>
              <a:defRPr sz="16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3920771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Picture and text sidebar 75/25 pic R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482F79-9EE4-C009-9256-D0482DEB25CB}"/>
              </a:ext>
            </a:extLst>
          </p:cNvPr>
          <p:cNvSpPr txBox="1">
            <a:spLocks/>
          </p:cNvSpPr>
          <p:nvPr/>
        </p:nvSpPr>
        <p:spPr bwMode="auto">
          <a:xfrm>
            <a:off x="4294718" y="6524626"/>
            <a:ext cx="7920567"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pic>
        <p:nvPicPr>
          <p:cNvPr id="5" name="Picture 5">
            <a:extLst>
              <a:ext uri="{FF2B5EF4-FFF2-40B4-BE49-F238E27FC236}">
                <a16:creationId xmlns:a16="http://schemas.microsoft.com/office/drawing/2014/main" id="{4EAAF874-A9D3-8F4E-9145-DD9BB3239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6685" y="1368425"/>
            <a:ext cx="6589183"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4294320" y="1368152"/>
            <a:ext cx="7920203"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23392" y="1556792"/>
            <a:ext cx="3456384" cy="5040858"/>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1800" b="0" i="0" baseline="0">
                <a:solidFill>
                  <a:srgbClr val="000000"/>
                </a:solidFill>
                <a:latin typeface="Arial" panose="020B0604020202020204" pitchFamily="34" charset="0"/>
                <a:cs typeface="Arial" panose="020B0604020202020204" pitchFamily="34" charset="0"/>
              </a:defRPr>
            </a:lvl1pPr>
            <a:lvl3pPr marL="74250" indent="0">
              <a:lnSpc>
                <a:spcPct val="100000"/>
              </a:lnSpc>
              <a:spcBef>
                <a:spcPts val="432"/>
              </a:spcBef>
              <a:buFontTx/>
              <a:buNone/>
              <a:defRPr sz="16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1287520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Framed picture and text sidebar pic L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21065F-6A2E-BBAE-2BA5-F8D55378BE7D}"/>
              </a:ext>
            </a:extLst>
          </p:cNvPr>
          <p:cNvSpPr txBox="1">
            <a:spLocks/>
          </p:cNvSpPr>
          <p:nvPr/>
        </p:nvSpPr>
        <p:spPr bwMode="auto">
          <a:xfrm>
            <a:off x="624418" y="6165851"/>
            <a:ext cx="7296149" cy="3587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solidFill>
                  <a:srgbClr val="8C8C8C"/>
                </a:solidFill>
                <a:latin typeface="Apercu Pro"/>
              </a:rPr>
              <a:t>Click to edit Master title style</a:t>
            </a:r>
            <a:endParaRPr lang="en-US" sz="1400" dirty="0">
              <a:solidFill>
                <a:srgbClr val="8C8C8C"/>
              </a:solidFill>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623392" y="1916832"/>
            <a:ext cx="7296811" cy="4176464"/>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8208235" y="1916832"/>
            <a:ext cx="3648405" cy="4608512"/>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1800" b="0" i="0" baseline="0">
                <a:solidFill>
                  <a:srgbClr val="000000"/>
                </a:solidFill>
                <a:latin typeface="Arial" panose="020B0604020202020204" pitchFamily="34" charset="0"/>
                <a:cs typeface="Arial" panose="020B0604020202020204" pitchFamily="34" charset="0"/>
              </a:defRPr>
            </a:lvl1pPr>
            <a:lvl3pPr marL="74250" indent="0">
              <a:lnSpc>
                <a:spcPct val="100000"/>
              </a:lnSpc>
              <a:spcBef>
                <a:spcPts val="432"/>
              </a:spcBef>
              <a:buFontTx/>
              <a:buNone/>
              <a:defRPr sz="16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2829312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Framed picture and text sidebar pic R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AB3D9A-B777-2EC1-67F7-1F1861EAEEC1}"/>
              </a:ext>
            </a:extLst>
          </p:cNvPr>
          <p:cNvSpPr txBox="1">
            <a:spLocks/>
          </p:cNvSpPr>
          <p:nvPr/>
        </p:nvSpPr>
        <p:spPr bwMode="auto">
          <a:xfrm>
            <a:off x="4559300" y="6165851"/>
            <a:ext cx="7298267" cy="3587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solidFill>
                  <a:srgbClr val="8C8C8C"/>
                </a:solidFill>
                <a:latin typeface="Apercu Pro"/>
              </a:rPr>
              <a:t>Click to edit Master title style</a:t>
            </a:r>
            <a:endParaRPr lang="en-US" sz="1400" dirty="0">
              <a:solidFill>
                <a:srgbClr val="8C8C8C"/>
              </a:solidFill>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4559829" y="1916832"/>
            <a:ext cx="7296811" cy="4176464"/>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30800" y="1916832"/>
            <a:ext cx="3648405" cy="4608512"/>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1800" b="0" i="0" baseline="0">
                <a:solidFill>
                  <a:srgbClr val="000000"/>
                </a:solidFill>
                <a:latin typeface="Arial" panose="020B0604020202020204" pitchFamily="34" charset="0"/>
                <a:cs typeface="Arial" panose="020B0604020202020204" pitchFamily="34" charset="0"/>
              </a:defRPr>
            </a:lvl1pPr>
            <a:lvl3pPr marL="74250" indent="0">
              <a:lnSpc>
                <a:spcPct val="100000"/>
              </a:lnSpc>
              <a:spcBef>
                <a:spcPts val="432"/>
              </a:spcBef>
              <a:buFontTx/>
              <a:buNone/>
              <a:defRPr sz="1600" b="0" i="0" baseline="0">
                <a:solidFill>
                  <a:srgbClr val="000000"/>
                </a:solidFill>
                <a:latin typeface="Apercu Pro"/>
              </a:defRPr>
            </a:lvl3pPr>
          </a:lstStyle>
          <a:p>
            <a:pPr lvl="0"/>
            <a:endParaRPr lang="en-US" noProof="0" dirty="0"/>
          </a:p>
        </p:txBody>
      </p:sp>
    </p:spTree>
    <p:extLst>
      <p:ext uri="{BB962C8B-B14F-4D97-AF65-F5344CB8AC3E}">
        <p14:creationId xmlns:p14="http://schemas.microsoft.com/office/powerpoint/2010/main" val="294328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icture and text sidebar 50/50 pic L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259679-AAFF-B0E3-C235-BFFD118D8DA9}"/>
              </a:ext>
            </a:extLst>
          </p:cNvPr>
          <p:cNvSpPr txBox="1">
            <a:spLocks/>
          </p:cNvSpPr>
          <p:nvPr/>
        </p:nvSpPr>
        <p:spPr bwMode="auto">
          <a:xfrm>
            <a:off x="0" y="6524626"/>
            <a:ext cx="6096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0" y="1368152"/>
            <a:ext cx="6096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6" name="Rectangle 3"/>
          <p:cNvSpPr>
            <a:spLocks noGrp="1" noChangeArrowheads="1"/>
          </p:cNvSpPr>
          <p:nvPr>
            <p:ph idx="10"/>
          </p:nvPr>
        </p:nvSpPr>
        <p:spPr bwMode="auto">
          <a:xfrm>
            <a:off x="6672064" y="1556792"/>
            <a:ext cx="5161557" cy="5040858"/>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2000" b="0" i="0">
                <a:solidFill>
                  <a:srgbClr val="000000"/>
                </a:solidFill>
                <a:latin typeface="Arial" panose="020B0604020202020204" pitchFamily="34" charset="0"/>
                <a:cs typeface="Arial" panose="020B0604020202020204" pitchFamily="34" charset="0"/>
              </a:defRPr>
            </a:lvl1pPr>
            <a:lvl3pPr marL="360000" indent="-302400">
              <a:lnSpc>
                <a:spcPct val="100000"/>
              </a:lnSpc>
              <a:spcBef>
                <a:spcPts val="432"/>
              </a:spcBef>
              <a:buClr>
                <a:srgbClr val="8C8C8C"/>
              </a:buClr>
              <a:buFont typeface="Arial"/>
              <a:buChar char="•"/>
              <a:defRPr sz="1800" b="0" i="0" baseline="0">
                <a:solidFill>
                  <a:srgbClr val="53606D"/>
                </a:solidFill>
                <a:latin typeface="Apercu Pro"/>
              </a:defRPr>
            </a:lvl3pPr>
          </a:lstStyle>
          <a:p>
            <a:pPr lvl="0"/>
            <a:endParaRPr lang="en-US" noProof="0" dirty="0"/>
          </a:p>
        </p:txBody>
      </p:sp>
    </p:spTree>
    <p:extLst>
      <p:ext uri="{BB962C8B-B14F-4D97-AF65-F5344CB8AC3E}">
        <p14:creationId xmlns:p14="http://schemas.microsoft.com/office/powerpoint/2010/main" val="2297901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icture and text sidebar 50/50 pic L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1C9437-BDA1-54C7-4F31-F5FDB19956B9}"/>
              </a:ext>
            </a:extLst>
          </p:cNvPr>
          <p:cNvSpPr txBox="1">
            <a:spLocks/>
          </p:cNvSpPr>
          <p:nvPr/>
        </p:nvSpPr>
        <p:spPr bwMode="auto">
          <a:xfrm>
            <a:off x="0" y="6524626"/>
            <a:ext cx="6096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pic>
        <p:nvPicPr>
          <p:cNvPr id="5" name="Picture 5">
            <a:extLst>
              <a:ext uri="{FF2B5EF4-FFF2-40B4-BE49-F238E27FC236}">
                <a16:creationId xmlns:a16="http://schemas.microsoft.com/office/drawing/2014/main" id="{32389037-924D-F293-5989-86A0E8EFC0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368425"/>
            <a:ext cx="61087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392" y="548680"/>
            <a:ext cx="11233248" cy="720080"/>
          </a:xfrm>
        </p:spPr>
        <p:txBody>
          <a:bodyPr/>
          <a:lstStyle/>
          <a:p>
            <a:r>
              <a:rPr lang="en-US" dirty="0"/>
              <a:t>Click to edit Master title style</a:t>
            </a:r>
          </a:p>
        </p:txBody>
      </p:sp>
      <p:sp>
        <p:nvSpPr>
          <p:cNvPr id="4" name="Picture Placeholder 2"/>
          <p:cNvSpPr>
            <a:spLocks noGrp="1"/>
          </p:cNvSpPr>
          <p:nvPr>
            <p:ph type="pic" idx="1"/>
          </p:nvPr>
        </p:nvSpPr>
        <p:spPr>
          <a:xfrm>
            <a:off x="0" y="1368152"/>
            <a:ext cx="6096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6" name="Rectangle 3"/>
          <p:cNvSpPr>
            <a:spLocks noGrp="1" noChangeArrowheads="1"/>
          </p:cNvSpPr>
          <p:nvPr>
            <p:ph idx="10"/>
          </p:nvPr>
        </p:nvSpPr>
        <p:spPr bwMode="auto">
          <a:xfrm>
            <a:off x="6672064" y="1556792"/>
            <a:ext cx="5161557" cy="5040858"/>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80"/>
              </a:spcBef>
              <a:spcAft>
                <a:spcPts val="0"/>
              </a:spcAft>
              <a:defRPr sz="2000" b="0" i="0">
                <a:solidFill>
                  <a:srgbClr val="000000"/>
                </a:solidFill>
                <a:latin typeface="Arial" panose="020B0604020202020204" pitchFamily="34" charset="0"/>
                <a:cs typeface="Arial" panose="020B0604020202020204" pitchFamily="34" charset="0"/>
              </a:defRPr>
            </a:lvl1pPr>
            <a:lvl3pPr marL="360000" indent="-302400">
              <a:lnSpc>
                <a:spcPct val="100000"/>
              </a:lnSpc>
              <a:spcBef>
                <a:spcPts val="432"/>
              </a:spcBef>
              <a:buClr>
                <a:srgbClr val="8C8C8C"/>
              </a:buClr>
              <a:buFont typeface="Arial"/>
              <a:buChar char="•"/>
              <a:defRPr sz="1800" b="0" i="0" baseline="0">
                <a:solidFill>
                  <a:srgbClr val="53606D"/>
                </a:solidFill>
                <a:latin typeface="Apercu Pro"/>
              </a:defRPr>
            </a:lvl3pPr>
          </a:lstStyle>
          <a:p>
            <a:pPr lvl="0"/>
            <a:endParaRPr lang="en-US" noProof="0" dirty="0"/>
          </a:p>
        </p:txBody>
      </p:sp>
    </p:spTree>
    <p:extLst>
      <p:ext uri="{BB962C8B-B14F-4D97-AF65-F5344CB8AC3E}">
        <p14:creationId xmlns:p14="http://schemas.microsoft.com/office/powerpoint/2010/main" val="2479163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picture and text sidebar 50/50 pic R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6500-4D01-CD78-F0D8-016BB2946E80}"/>
              </a:ext>
            </a:extLst>
          </p:cNvPr>
          <p:cNvSpPr txBox="1">
            <a:spLocks/>
          </p:cNvSpPr>
          <p:nvPr/>
        </p:nvSpPr>
        <p:spPr bwMode="auto">
          <a:xfrm>
            <a:off x="6096000" y="6524626"/>
            <a:ext cx="6096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4" name="Picture Placeholder 2"/>
          <p:cNvSpPr>
            <a:spLocks noGrp="1"/>
          </p:cNvSpPr>
          <p:nvPr>
            <p:ph type="pic" idx="1"/>
          </p:nvPr>
        </p:nvSpPr>
        <p:spPr>
          <a:xfrm>
            <a:off x="6096000" y="476672"/>
            <a:ext cx="6096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23392" y="764704"/>
            <a:ext cx="5376597"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4225577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picture and text sidebar 50/50 pic L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C596C-EBA3-09B4-4B17-74C9178ABF48}"/>
              </a:ext>
            </a:extLst>
          </p:cNvPr>
          <p:cNvSpPr txBox="1">
            <a:spLocks/>
          </p:cNvSpPr>
          <p:nvPr/>
        </p:nvSpPr>
        <p:spPr bwMode="auto">
          <a:xfrm>
            <a:off x="0" y="6524626"/>
            <a:ext cx="6096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rial" panose="020B0604020202020204" pitchFamily="34" charset="0"/>
                <a:cs typeface="Arial" panose="020B0604020202020204" pitchFamily="34" charset="0"/>
              </a:rPr>
              <a:t>Click to edit Master title style</a:t>
            </a:r>
            <a:endParaRPr lang="en-US" sz="1400" dirty="0">
              <a:latin typeface="Arial" panose="020B0604020202020204" pitchFamily="34" charset="0"/>
              <a:cs typeface="Arial" panose="020B0604020202020204" pitchFamily="34" charset="0"/>
            </a:endParaRPr>
          </a:p>
        </p:txBody>
      </p:sp>
      <p:sp>
        <p:nvSpPr>
          <p:cNvPr id="4" name="Picture Placeholder 2"/>
          <p:cNvSpPr>
            <a:spLocks noGrp="1"/>
          </p:cNvSpPr>
          <p:nvPr>
            <p:ph type="pic" idx="1"/>
          </p:nvPr>
        </p:nvSpPr>
        <p:spPr>
          <a:xfrm>
            <a:off x="0" y="476672"/>
            <a:ext cx="6096000" cy="6381328"/>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672064" y="764704"/>
            <a:ext cx="5280587"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494146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50/50 pic L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50B2-054E-ED1F-865C-AFEA47622DC7}"/>
              </a:ext>
            </a:extLst>
          </p:cNvPr>
          <p:cNvSpPr txBox="1">
            <a:spLocks/>
          </p:cNvSpPr>
          <p:nvPr/>
        </p:nvSpPr>
        <p:spPr bwMode="auto">
          <a:xfrm>
            <a:off x="0" y="6524626"/>
            <a:ext cx="6096000"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rial" panose="020B0604020202020204" pitchFamily="34" charset="0"/>
                <a:cs typeface="Arial" panose="020B0604020202020204" pitchFamily="34" charset="0"/>
              </a:rPr>
              <a:t>Click to edit Master title style</a:t>
            </a:r>
            <a:endParaRPr lang="en-US" sz="1400" dirty="0">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7CA70999-F9D7-4EC3-D895-BC9690CC8C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364913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idx="1"/>
          </p:nvPr>
        </p:nvSpPr>
        <p:spPr>
          <a:xfrm>
            <a:off x="0" y="476672"/>
            <a:ext cx="6096000" cy="6381328"/>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672064" y="764704"/>
            <a:ext cx="5280587"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2688898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picture and text sidebar 75/25 pic L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83B6-8ED9-83A7-6968-438D1C75FA01}"/>
              </a:ext>
            </a:extLst>
          </p:cNvPr>
          <p:cNvSpPr txBox="1">
            <a:spLocks/>
          </p:cNvSpPr>
          <p:nvPr/>
        </p:nvSpPr>
        <p:spPr bwMode="auto">
          <a:xfrm>
            <a:off x="1" y="6524626"/>
            <a:ext cx="7296151"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rial" panose="020B0604020202020204" pitchFamily="34" charset="0"/>
                <a:cs typeface="Arial" panose="020B0604020202020204" pitchFamily="34" charset="0"/>
              </a:rPr>
              <a:t>Click to edit Master title style</a:t>
            </a:r>
            <a:endParaRPr lang="en-US" sz="1400" dirty="0">
              <a:latin typeface="Arial" panose="020B0604020202020204" pitchFamily="34" charset="0"/>
              <a:cs typeface="Arial" panose="020B0604020202020204" pitchFamily="34" charset="0"/>
            </a:endParaRPr>
          </a:p>
        </p:txBody>
      </p:sp>
      <p:sp>
        <p:nvSpPr>
          <p:cNvPr id="4" name="Picture Placeholder 2"/>
          <p:cNvSpPr>
            <a:spLocks noGrp="1"/>
          </p:cNvSpPr>
          <p:nvPr>
            <p:ph type="pic" idx="1"/>
          </p:nvPr>
        </p:nvSpPr>
        <p:spPr>
          <a:xfrm>
            <a:off x="-48683" y="476672"/>
            <a:ext cx="7344139" cy="6381328"/>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7920203" y="764704"/>
            <a:ext cx="4032448"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253081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E897-348B-4855-A879-1EEE04ECF4FC}"/>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E64732E-6578-4FDC-96CC-A9A5A008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0EDCD2-DE1D-4705-A5D5-9C42CA8D62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6C7E9CCC-5EEC-4855-9C76-C2EB5D7F2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4B6B2A-4189-4AE4-9E8C-84654DB9D3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548D936-2E46-495F-B204-A505F536C496}"/>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8" name="Footer Placeholder 7">
            <a:extLst>
              <a:ext uri="{FF2B5EF4-FFF2-40B4-BE49-F238E27FC236}">
                <a16:creationId xmlns:a16="http://schemas.microsoft.com/office/drawing/2014/main" id="{EB989915-87E7-4343-AB3D-1273923EF7C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980D45-AC7D-4D56-BBF1-2894F67D607A}"/>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138801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75/25 pic L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2476-62A4-87B8-B14D-07AD4E36F854}"/>
              </a:ext>
            </a:extLst>
          </p:cNvPr>
          <p:cNvSpPr txBox="1">
            <a:spLocks/>
          </p:cNvSpPr>
          <p:nvPr/>
        </p:nvSpPr>
        <p:spPr bwMode="auto">
          <a:xfrm>
            <a:off x="1" y="6524626"/>
            <a:ext cx="7296151"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rial" panose="020B0604020202020204" pitchFamily="34" charset="0"/>
                <a:cs typeface="Arial" panose="020B0604020202020204" pitchFamily="34" charset="0"/>
              </a:rPr>
              <a:t>Click to edit Master title style</a:t>
            </a:r>
            <a:endParaRPr lang="en-US" sz="1400" dirty="0">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2E9D9BD8-BE5A-437F-8651-C8E948A53D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7" y="1268413"/>
            <a:ext cx="732366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idx="1"/>
          </p:nvPr>
        </p:nvSpPr>
        <p:spPr>
          <a:xfrm>
            <a:off x="-48683" y="476672"/>
            <a:ext cx="7344139" cy="6381328"/>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7920203" y="764704"/>
            <a:ext cx="4032448"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1773450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picture and text sidebar 75/25 pic R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5801-7F88-AE41-385F-91389078EA73}"/>
              </a:ext>
            </a:extLst>
          </p:cNvPr>
          <p:cNvSpPr txBox="1">
            <a:spLocks/>
          </p:cNvSpPr>
          <p:nvPr/>
        </p:nvSpPr>
        <p:spPr bwMode="auto">
          <a:xfrm>
            <a:off x="4895851" y="6524626"/>
            <a:ext cx="7296149"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sp>
        <p:nvSpPr>
          <p:cNvPr id="4" name="Picture Placeholder 2"/>
          <p:cNvSpPr>
            <a:spLocks noGrp="1"/>
          </p:cNvSpPr>
          <p:nvPr>
            <p:ph type="pic" idx="1"/>
          </p:nvPr>
        </p:nvSpPr>
        <p:spPr>
          <a:xfrm>
            <a:off x="4896544" y="476672"/>
            <a:ext cx="7344139"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23392" y="764704"/>
            <a:ext cx="4032448"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344134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75/25 pic RH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5EB6-6B27-E7FE-A1B7-60FD09ECD4F4}"/>
              </a:ext>
            </a:extLst>
          </p:cNvPr>
          <p:cNvSpPr txBox="1">
            <a:spLocks/>
          </p:cNvSpPr>
          <p:nvPr/>
        </p:nvSpPr>
        <p:spPr bwMode="auto">
          <a:xfrm>
            <a:off x="4895851" y="6524626"/>
            <a:ext cx="7296149" cy="333375"/>
          </a:xfrm>
          <a:prstGeom prst="rect">
            <a:avLst/>
          </a:prstGeom>
          <a:noFill/>
          <a:ln>
            <a:noFill/>
          </a:ln>
          <a:extLst>
            <a:ext uri="{909E8E84-426E-40dd-AFC4-6F175D3DCCD1}"/>
            <a:ext uri="{91240B29-F687-4f45-9708-019B960494DF}"/>
            <a:ext uri="{FAA26D3D-D897-4be2-8F04-BA451C77F1D7}"/>
          </a:extLst>
        </p:spPr>
        <p:txBody>
          <a:bodyPr lIns="0" tIns="0" rIns="216000" bIns="100800" anchor="b"/>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defRPr/>
            </a:pPr>
            <a:r>
              <a:rPr lang="ga-IE" sz="1400" dirty="0">
                <a:latin typeface="Apercu Pro"/>
              </a:rPr>
              <a:t>Click to edit Master title style</a:t>
            </a:r>
            <a:endParaRPr lang="en-US" sz="1400" dirty="0">
              <a:latin typeface="Apercu Pro"/>
            </a:endParaRPr>
          </a:p>
        </p:txBody>
      </p:sp>
      <p:pic>
        <p:nvPicPr>
          <p:cNvPr id="3" name="Picture 5">
            <a:extLst>
              <a:ext uri="{FF2B5EF4-FFF2-40B4-BE49-F238E27FC236}">
                <a16:creationId xmlns:a16="http://schemas.microsoft.com/office/drawing/2014/main" id="{23225775-931E-AD9C-D31C-B7F5B8AEA9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5851" y="476251"/>
            <a:ext cx="7279216"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idx="1"/>
          </p:nvPr>
        </p:nvSpPr>
        <p:spPr>
          <a:xfrm>
            <a:off x="4896544" y="476672"/>
            <a:ext cx="7344139"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dirty="0"/>
              <a:t>Drag picture to placeholder or click icon to add</a:t>
            </a:r>
          </a:p>
        </p:txBody>
      </p:sp>
      <p:sp>
        <p:nvSpPr>
          <p:cNvPr id="7" name="Rectangle 3"/>
          <p:cNvSpPr>
            <a:spLocks noGrp="1" noChangeArrowheads="1"/>
          </p:cNvSpPr>
          <p:nvPr>
            <p:ph idx="10"/>
          </p:nvPr>
        </p:nvSpPr>
        <p:spPr bwMode="auto">
          <a:xfrm>
            <a:off x="623392" y="764704"/>
            <a:ext cx="4032448" cy="5832946"/>
          </a:xfrm>
          <a:prstGeom prst="rect">
            <a:avLst/>
          </a:prstGeom>
          <a:noFill/>
          <a:ln>
            <a:noFill/>
          </a:ln>
          <a:extLst>
            <a:ext uri="{909E8E84-426E-40dd-AFC4-6F175D3DCCD1}"/>
            <a:ext uri="{91240B29-F687-4f45-9708-019B960494DF}"/>
            <a:ext uri="{FAA26D3D-D897-4be2-8F04-BA451C77F1D7}"/>
          </a:extLst>
        </p:spPr>
        <p:txBody>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endParaRPr lang="en-US" noProof="0" dirty="0"/>
          </a:p>
        </p:txBody>
      </p:sp>
    </p:spTree>
    <p:extLst>
      <p:ext uri="{BB962C8B-B14F-4D97-AF65-F5344CB8AC3E}">
        <p14:creationId xmlns:p14="http://schemas.microsoft.com/office/powerpoint/2010/main" val="578573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single column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623392" y="764704"/>
            <a:ext cx="11233248" cy="5832648"/>
          </a:xfrm>
        </p:spPr>
        <p:txBody>
          <a:bodyPr/>
          <a:lstStyle>
            <a:lvl1pPr>
              <a:defRPr sz="2400">
                <a:solidFill>
                  <a:srgbClr val="FFFFFF"/>
                </a:solidFill>
                <a:latin typeface="Arial" panose="020B0604020202020204" pitchFamily="34" charset="0"/>
                <a:cs typeface="Arial" panose="020B0604020202020204" pitchFamily="34" charset="0"/>
              </a:defRPr>
            </a:lvl1pPr>
            <a:lvl2pPr marL="360000">
              <a:buClr>
                <a:srgbClr val="919191"/>
              </a:buClr>
              <a:buSzPct val="100000"/>
              <a:buFont typeface="Arial"/>
              <a:buChar char="•"/>
              <a:defRPr sz="2200">
                <a:solidFill>
                  <a:srgbClr val="FFFFFF"/>
                </a:solidFill>
                <a:latin typeface="Arial" panose="020B0604020202020204" pitchFamily="34" charset="0"/>
                <a:cs typeface="Arial" panose="020B0604020202020204" pitchFamily="34" charset="0"/>
              </a:defRPr>
            </a:lvl2pPr>
            <a:lvl3pPr marL="720000">
              <a:defRPr sz="2000">
                <a:solidFill>
                  <a:srgbClr val="8C8C8C"/>
                </a:solidFill>
                <a:latin typeface="Arial" panose="020B0604020202020204" pitchFamily="34" charset="0"/>
                <a:cs typeface="Arial" panose="020B0604020202020204" pitchFamily="34" charset="0"/>
              </a:defRPr>
            </a:lvl3pPr>
            <a:lvl4pPr marL="1080000" indent="0">
              <a:defRPr>
                <a:solidFill>
                  <a:srgbClr val="000000"/>
                </a:solidFill>
                <a:latin typeface="Apercu Pro"/>
              </a:defRPr>
            </a:lvl4pPr>
            <a:lvl5pPr marL="1440000" indent="0">
              <a:buClr>
                <a:schemeClr val="tx1"/>
              </a:buClr>
              <a:defRPr>
                <a:solidFill>
                  <a:srgbClr val="919191"/>
                </a:solidFill>
                <a:latin typeface="Apercu Pro"/>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81381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partner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08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07081-9C09-4719-B0BA-4836408ADD8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2B3A006-2931-43B8-AD20-6713EB3C9887}"/>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4" name="Footer Placeholder 3">
            <a:extLst>
              <a:ext uri="{FF2B5EF4-FFF2-40B4-BE49-F238E27FC236}">
                <a16:creationId xmlns:a16="http://schemas.microsoft.com/office/drawing/2014/main" id="{E66548C1-936B-41F8-AEB1-55CC8F2DFA8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1AD2608-A27F-4213-8FC7-FA5CCECF0431}"/>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420169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BF8D4-43EB-4AB9-9107-1CEAED838B36}"/>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3" name="Footer Placeholder 2">
            <a:extLst>
              <a:ext uri="{FF2B5EF4-FFF2-40B4-BE49-F238E27FC236}">
                <a16:creationId xmlns:a16="http://schemas.microsoft.com/office/drawing/2014/main" id="{2A3D64DF-7051-4367-98E9-816F64611BC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48338B5-5B40-45C2-B378-141907720F9D}"/>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342324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2E86-3FE9-4521-A157-E2D676B1F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D58D4BF-09D7-4970-9F4D-E18DB8D30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7360479-75B2-4EA0-8E22-0475258DF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33CF62-6AB9-451E-85F2-780CE36378AE}"/>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6" name="Footer Placeholder 5">
            <a:extLst>
              <a:ext uri="{FF2B5EF4-FFF2-40B4-BE49-F238E27FC236}">
                <a16:creationId xmlns:a16="http://schemas.microsoft.com/office/drawing/2014/main" id="{C9098D85-2841-4CA2-A8BA-349D7230E3C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A5FCA66-0BAF-4A3D-8C2C-B654B54BFCE4}"/>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329149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FA69-36B2-4B43-A6B5-002FEEFE3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2FBF108-5B87-49F7-A1B4-68B110E2A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A08185A-80F4-4935-805A-418C3748D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304081-0819-4325-96CC-84ABCD2A974D}"/>
              </a:ext>
            </a:extLst>
          </p:cNvPr>
          <p:cNvSpPr>
            <a:spLocks noGrp="1"/>
          </p:cNvSpPr>
          <p:nvPr>
            <p:ph type="dt" sz="half" idx="10"/>
          </p:nvPr>
        </p:nvSpPr>
        <p:spPr/>
        <p:txBody>
          <a:bodyPr/>
          <a:lstStyle/>
          <a:p>
            <a:fld id="{5CC6F79A-E08D-4210-BE05-CE6051359B09}" type="datetimeFigureOut">
              <a:rPr lang="en-IE" smtClean="0"/>
              <a:t>16/12/2022</a:t>
            </a:fld>
            <a:endParaRPr lang="en-IE"/>
          </a:p>
        </p:txBody>
      </p:sp>
      <p:sp>
        <p:nvSpPr>
          <p:cNvPr id="6" name="Footer Placeholder 5">
            <a:extLst>
              <a:ext uri="{FF2B5EF4-FFF2-40B4-BE49-F238E27FC236}">
                <a16:creationId xmlns:a16="http://schemas.microsoft.com/office/drawing/2014/main" id="{D7A3E6FB-4F00-4C7A-8109-A5BFB705E1F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DE30EE2-2334-4D4F-9F31-3DBE58A3E5D1}"/>
              </a:ext>
            </a:extLst>
          </p:cNvPr>
          <p:cNvSpPr>
            <a:spLocks noGrp="1"/>
          </p:cNvSpPr>
          <p:nvPr>
            <p:ph type="sldNum" sz="quarter" idx="12"/>
          </p:nvPr>
        </p:nvSpPr>
        <p:spPr/>
        <p:txBody>
          <a:bodyPr/>
          <a:lstStyle/>
          <a:p>
            <a:fld id="{4A1D4B6F-7A6B-4BC8-8349-9203145A1C45}" type="slidenum">
              <a:rPr lang="en-IE" smtClean="0"/>
              <a:t>‹#›</a:t>
            </a:fld>
            <a:endParaRPr lang="en-IE"/>
          </a:p>
        </p:txBody>
      </p:sp>
    </p:spTree>
    <p:extLst>
      <p:ext uri="{BB962C8B-B14F-4D97-AF65-F5344CB8AC3E}">
        <p14:creationId xmlns:p14="http://schemas.microsoft.com/office/powerpoint/2010/main" val="122004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theme" Target="../theme/theme2.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A68B9-4BF3-4BE7-B1DE-2DBA7EE35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E1089C26-C757-4477-A125-A3A0537BB2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15F43A-0BBA-444E-A4A4-D573531D3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6F79A-E08D-4210-BE05-CE6051359B09}" type="datetimeFigureOut">
              <a:rPr lang="en-IE" smtClean="0"/>
              <a:t>16/12/2022</a:t>
            </a:fld>
            <a:endParaRPr lang="en-IE"/>
          </a:p>
        </p:txBody>
      </p:sp>
      <p:sp>
        <p:nvSpPr>
          <p:cNvPr id="5" name="Footer Placeholder 4">
            <a:extLst>
              <a:ext uri="{FF2B5EF4-FFF2-40B4-BE49-F238E27FC236}">
                <a16:creationId xmlns:a16="http://schemas.microsoft.com/office/drawing/2014/main" id="{6E15BEE3-C1F3-43D1-876D-396C3E233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0EDF4EB-490C-41A0-AA61-E238041E5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D4B6F-7A6B-4BC8-8349-9203145A1C45}" type="slidenum">
              <a:rPr lang="en-IE" smtClean="0"/>
              <a:t>‹#›</a:t>
            </a:fld>
            <a:endParaRPr lang="en-IE"/>
          </a:p>
        </p:txBody>
      </p:sp>
    </p:spTree>
    <p:extLst>
      <p:ext uri="{BB962C8B-B14F-4D97-AF65-F5344CB8AC3E}">
        <p14:creationId xmlns:p14="http://schemas.microsoft.com/office/powerpoint/2010/main" val="3487158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4"/>
          <a:srcRect/>
          <a:stretch>
            <a:fillRect/>
          </a:stretch>
        </a:blip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2B4125B1-1A36-F13F-303D-61B937B82515}"/>
              </a:ext>
            </a:extLst>
          </p:cNvPr>
          <p:cNvSpPr>
            <a:spLocks noGrp="1" noChangeArrowheads="1"/>
          </p:cNvSpPr>
          <p:nvPr>
            <p:ph type="body" idx="1"/>
          </p:nvPr>
        </p:nvSpPr>
        <p:spPr bwMode="auto">
          <a:xfrm>
            <a:off x="624418" y="1557338"/>
            <a:ext cx="1123314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11" rIns="91423" bIns="45711" numCol="1" anchor="t" anchorCtr="0" compatLnSpc="1">
            <a:prstTxWarp prst="textNoShape">
              <a:avLst/>
            </a:prstTxWarp>
          </a:bodyPr>
          <a:lstStyle/>
          <a:p>
            <a:pPr lvl="0"/>
            <a:r>
              <a:rPr lang="en-IE" altLang="en-US" dirty="0"/>
              <a:t>Click to edit Master text styles</a:t>
            </a:r>
          </a:p>
          <a:p>
            <a:pPr lvl="2"/>
            <a:r>
              <a:rPr lang="en-IE" altLang="en-US" dirty="0"/>
              <a:t>Second level</a:t>
            </a:r>
          </a:p>
        </p:txBody>
      </p:sp>
      <p:sp>
        <p:nvSpPr>
          <p:cNvPr id="1027" name="Title Placeholder 30">
            <a:extLst>
              <a:ext uri="{FF2B5EF4-FFF2-40B4-BE49-F238E27FC236}">
                <a16:creationId xmlns:a16="http://schemas.microsoft.com/office/drawing/2014/main" id="{0E23EB8D-D2CC-45CD-1E00-7453C43D1D7B}"/>
              </a:ext>
            </a:extLst>
          </p:cNvPr>
          <p:cNvSpPr>
            <a:spLocks noGrp="1"/>
          </p:cNvSpPr>
          <p:nvPr>
            <p:ph type="title"/>
          </p:nvPr>
        </p:nvSpPr>
        <p:spPr bwMode="auto">
          <a:xfrm>
            <a:off x="624418" y="549275"/>
            <a:ext cx="11233149"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25200" numCol="1" anchor="b" anchorCtr="0" compatLnSpc="1">
            <a:prstTxWarp prst="textNoShape">
              <a:avLst/>
            </a:prstTxWarp>
          </a:bodyPr>
          <a:lstStyle/>
          <a:p>
            <a:pPr lvl="0"/>
            <a:r>
              <a:rPr lang="ga-IE" altLang="en-US" dirty="0"/>
              <a:t>Click to edit Master title style</a:t>
            </a:r>
            <a:endParaRPr lang="en-IE" altLang="en-US" dirty="0"/>
          </a:p>
        </p:txBody>
      </p:sp>
      <p:sp>
        <p:nvSpPr>
          <p:cNvPr id="2" name="Footer Placeholder 1">
            <a:extLst>
              <a:ext uri="{FF2B5EF4-FFF2-40B4-BE49-F238E27FC236}">
                <a16:creationId xmlns:a16="http://schemas.microsoft.com/office/drawing/2014/main" id="{EBAFA9F2-2DE4-37F7-086E-35D7FDACA694}"/>
              </a:ext>
            </a:extLst>
          </p:cNvPr>
          <p:cNvSpPr>
            <a:spLocks noGrp="1"/>
          </p:cNvSpPr>
          <p:nvPr>
            <p:ph type="ftr" sz="quarter" idx="3"/>
          </p:nvPr>
        </p:nvSpPr>
        <p:spPr>
          <a:xfrm>
            <a:off x="8331200" y="6597650"/>
            <a:ext cx="3860800" cy="260350"/>
          </a:xfrm>
          <a:prstGeom prst="rect">
            <a:avLst/>
          </a:prstGeom>
        </p:spPr>
        <p:txBody>
          <a:bodyPr vert="horz" lIns="91440" tIns="45720" rIns="91440" bIns="45720" rtlCol="0" anchor="ctr"/>
          <a:lstStyle>
            <a:lvl1pPr algn="ctr" eaLnBrk="1" hangingPunct="1">
              <a:defRPr sz="1200">
                <a:solidFill>
                  <a:srgbClr val="8C8C8C"/>
                </a:solidFill>
                <a:latin typeface="Apercu Pro"/>
                <a:ea typeface="Geneva" charset="0"/>
                <a:cs typeface="ＭＳ Ｐゴシック" charset="0"/>
              </a:defRPr>
            </a:lvl1pPr>
          </a:lstStyle>
          <a:p>
            <a:pPr>
              <a:defRPr/>
            </a:pPr>
            <a:endParaRPr lang="en-US"/>
          </a:p>
        </p:txBody>
      </p:sp>
    </p:spTree>
    <p:extLst>
      <p:ext uri="{BB962C8B-B14F-4D97-AF65-F5344CB8AC3E}">
        <p14:creationId xmlns:p14="http://schemas.microsoft.com/office/powerpoint/2010/main" val="3089457663"/>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Lst>
  <p:txStyles>
    <p:titleStyle>
      <a:lvl1pPr algn="l" defTabSz="912813" rtl="0" eaLnBrk="0" fontAlgn="base" hangingPunct="0">
        <a:lnSpc>
          <a:spcPct val="80000"/>
        </a:lnSpc>
        <a:spcBef>
          <a:spcPct val="0"/>
        </a:spcBef>
        <a:spcAft>
          <a:spcPct val="0"/>
        </a:spcAft>
        <a:defRPr sz="2400" b="1">
          <a:solidFill>
            <a:schemeClr val="tx1"/>
          </a:solidFill>
          <a:latin typeface="Arial" panose="020B0604020202020204" pitchFamily="34" charset="0"/>
          <a:ea typeface="MS PGothic" pitchFamily="34" charset="-128"/>
          <a:cs typeface="Arial" panose="020B0604020202020204" pitchFamily="34" charset="0"/>
        </a:defRPr>
      </a:lvl1pPr>
      <a:lvl2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2pPr>
      <a:lvl3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3pPr>
      <a:lvl4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4pPr>
      <a:lvl5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p:titleStyle>
    <p:bodyStyle>
      <a:lvl1pPr marL="342900" indent="-342900" algn="l" defTabSz="912813" rtl="0" eaLnBrk="0" fontAlgn="base" hangingPunct="0">
        <a:spcBef>
          <a:spcPct val="20000"/>
        </a:spcBef>
        <a:spcAft>
          <a:spcPct val="0"/>
        </a:spcAft>
        <a:buSzPct val="95000"/>
        <a:defRPr sz="240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912813" rtl="0" eaLnBrk="0" fontAlgn="base" hangingPunct="0">
        <a:spcBef>
          <a:spcPct val="20000"/>
        </a:spcBef>
        <a:spcAft>
          <a:spcPct val="0"/>
        </a:spcAft>
        <a:buSzPct val="95000"/>
        <a:buFont typeface="Times" pitchFamily="2" charset="0"/>
        <a:buChar char="–"/>
        <a:defRPr sz="2600">
          <a:solidFill>
            <a:srgbClr val="FCDE8D"/>
          </a:solidFill>
          <a:latin typeface="ITCFranklinGothic LT Book" charset="0"/>
          <a:ea typeface="Geneva" charset="0"/>
          <a:cs typeface="Geneva" charset="0"/>
        </a:defRPr>
      </a:lvl2pPr>
      <a:lvl3pPr marL="358775" indent="-228600" algn="l" defTabSz="912813" rtl="0" eaLnBrk="0" fontAlgn="base" hangingPunct="0">
        <a:spcBef>
          <a:spcPct val="20000"/>
        </a:spcBef>
        <a:spcAft>
          <a:spcPct val="0"/>
        </a:spcAft>
        <a:buClr>
          <a:srgbClr val="919191"/>
        </a:buClr>
        <a:buSzPct val="100000"/>
        <a:buFont typeface="Times" pitchFamily="2" charset="0"/>
        <a:buChar char="•"/>
        <a:defRPr sz="2100">
          <a:solidFill>
            <a:srgbClr val="000000"/>
          </a:solidFill>
          <a:latin typeface="Arial" panose="020B0604020202020204" pitchFamily="34" charset="0"/>
          <a:ea typeface="Geneva" pitchFamily="-8" charset="-128"/>
          <a:cs typeface="Arial" panose="020B0604020202020204" pitchFamily="34" charset="0"/>
        </a:defRPr>
      </a:lvl3pPr>
      <a:lvl4pPr marL="719138" indent="-228600" algn="l" defTabSz="912813" rtl="0" eaLnBrk="0" fontAlgn="base" hangingPunct="0">
        <a:spcBef>
          <a:spcPct val="20000"/>
        </a:spcBef>
        <a:spcAft>
          <a:spcPct val="0"/>
        </a:spcAft>
        <a:buClr>
          <a:srgbClr val="919191"/>
        </a:buClr>
        <a:buSzPct val="100000"/>
        <a:buFont typeface="Times" pitchFamily="2" charset="0"/>
        <a:buChar char="•"/>
        <a:defRPr sz="2000" i="1">
          <a:solidFill>
            <a:srgbClr val="000000"/>
          </a:solidFill>
          <a:latin typeface="Apercu Pro"/>
          <a:ea typeface="Geneva" pitchFamily="-8" charset="-128"/>
          <a:cs typeface="Geneva" charset="0"/>
        </a:defRPr>
      </a:lvl4pPr>
      <a:lvl5pPr marL="1079500" indent="-228600" algn="l" defTabSz="912813" rtl="0" eaLnBrk="0" fontAlgn="base" hangingPunct="0">
        <a:spcBef>
          <a:spcPct val="20000"/>
        </a:spcBef>
        <a:spcAft>
          <a:spcPct val="0"/>
        </a:spcAft>
        <a:buClr>
          <a:schemeClr val="tx1"/>
        </a:buClr>
        <a:buSzPct val="100000"/>
        <a:buFont typeface="Times" pitchFamily="2"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4.MOV"/><Relationship Id="rId7" Type="http://schemas.openxmlformats.org/officeDocument/2006/relationships/image" Target="../media/image50.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notesSlide" Target="../notesSlides/notesSlide16.xml"/><Relationship Id="rId5" Type="http://schemas.openxmlformats.org/officeDocument/2006/relationships/slideLayout" Target="../slideLayouts/slideLayout23.xml"/><Relationship Id="rId4" Type="http://schemas.openxmlformats.org/officeDocument/2006/relationships/video" Target="../media/media4.MOV"/></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hyperlink" Target="http://www.magherarneyns.com/"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M1r4o-enUfyrECeXSELg6_viiIkM6euQsjgarjtgxKCpnYMsfPdWV5PBWJ0kfEnLOX0NIw6A4PSflYGJebOQ0dyGY9cI5hHG0mJqtAeYJdiR-Z-9P_8HGUm-ascIPWwbh5mvfqOpG5PkWavJxgoQpv0rLKcS4P6wK8ne4SU4fetaK9r4O4a4L7xNGpEAngfQMa0nQ5DH0w">
            <a:extLst>
              <a:ext uri="{FF2B5EF4-FFF2-40B4-BE49-F238E27FC236}">
                <a16:creationId xmlns:a16="http://schemas.microsoft.com/office/drawing/2014/main" id="{F724EA77-3E6D-40E8-96CD-3921C33F6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720" y="3465096"/>
            <a:ext cx="1353291" cy="1413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ik9NPwmRwJ7FCo946xhcnQQ7BtDagFSnXq1uhNX_8AgIvoUgibz8An5dvUnvCLA6pfoA6wJ1C2kHq0AFtea7Cg0ZHEaaWVHzZhYVBteNI9PD4MEg1Jbqa5y7dm1C8DCIPssXFH6YStk4ph63UXPh2_ohEr2RCYFy9WSNznvQPZKWHUsK8kxVh1PAeDB9BHKWsuQ">
            <a:extLst>
              <a:ext uri="{FF2B5EF4-FFF2-40B4-BE49-F238E27FC236}">
                <a16:creationId xmlns:a16="http://schemas.microsoft.com/office/drawing/2014/main" id="{5CD2D46C-9CEA-43C0-9ECE-BA1C2FAF1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79" y="3465096"/>
            <a:ext cx="4263241" cy="1413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42A8F0-8DA1-2B98-68EC-6D3A225CD0C0}"/>
              </a:ext>
            </a:extLst>
          </p:cNvPr>
          <p:cNvSpPr txBox="1"/>
          <p:nvPr/>
        </p:nvSpPr>
        <p:spPr>
          <a:xfrm>
            <a:off x="331353" y="1137053"/>
            <a:ext cx="6707955" cy="2139047"/>
          </a:xfrm>
          <a:prstGeom prst="rect">
            <a:avLst/>
          </a:prstGeom>
          <a:noFill/>
        </p:spPr>
        <p:txBody>
          <a:bodyPr wrap="square" lIns="91440" tIns="45720" rIns="91440" bIns="45720" anchor="t">
            <a:spAutoFit/>
          </a:bodyPr>
          <a:lstStyle/>
          <a:p>
            <a:r>
              <a:rPr lang="en-US" sz="1900" dirty="0">
                <a:solidFill>
                  <a:schemeClr val="lt1"/>
                </a:solidFill>
                <a:ea typeface="+mn-lt"/>
                <a:cs typeface="+mn-lt"/>
              </a:rPr>
              <a:t>Case Study</a:t>
            </a:r>
          </a:p>
          <a:p>
            <a:r>
              <a:rPr lang="en-US" sz="1900" dirty="0" err="1">
                <a:solidFill>
                  <a:schemeClr val="lt1"/>
                </a:solidFill>
                <a:ea typeface="+mn-lt"/>
                <a:cs typeface="+mn-lt"/>
              </a:rPr>
              <a:t>Scoil</a:t>
            </a:r>
            <a:r>
              <a:rPr lang="en-US" sz="1900" dirty="0">
                <a:solidFill>
                  <a:schemeClr val="lt1"/>
                </a:solidFill>
                <a:ea typeface="+mn-lt"/>
                <a:cs typeface="+mn-lt"/>
              </a:rPr>
              <a:t> Mhuire - </a:t>
            </a:r>
            <a:r>
              <a:rPr lang="en-US" sz="1900" dirty="0" err="1">
                <a:solidFill>
                  <a:schemeClr val="lt1"/>
                </a:solidFill>
                <a:ea typeface="+mn-lt"/>
                <a:cs typeface="+mn-lt"/>
              </a:rPr>
              <a:t>Magherarney</a:t>
            </a:r>
            <a:r>
              <a:rPr lang="en-US" sz="1900" dirty="0">
                <a:solidFill>
                  <a:schemeClr val="lt1"/>
                </a:solidFill>
                <a:ea typeface="+mn-lt"/>
                <a:cs typeface="+mn-lt"/>
              </a:rPr>
              <a:t>, </a:t>
            </a:r>
            <a:r>
              <a:rPr lang="en-US" sz="1900" dirty="0" err="1">
                <a:solidFill>
                  <a:schemeClr val="lt1"/>
                </a:solidFill>
                <a:ea typeface="+mn-lt"/>
                <a:cs typeface="+mn-lt"/>
              </a:rPr>
              <a:t>Smithborough</a:t>
            </a:r>
            <a:r>
              <a:rPr lang="en-US" sz="1900" dirty="0">
                <a:solidFill>
                  <a:schemeClr val="lt1"/>
                </a:solidFill>
                <a:ea typeface="+mn-lt"/>
                <a:cs typeface="+mn-lt"/>
              </a:rPr>
              <a:t>, Co. Monaghan</a:t>
            </a:r>
          </a:p>
          <a:p>
            <a:endParaRPr lang="en-US" sz="1900" dirty="0">
              <a:solidFill>
                <a:schemeClr val="lt1"/>
              </a:solidFill>
              <a:ea typeface="+mn-lt"/>
              <a:cs typeface="+mn-lt"/>
            </a:endParaRPr>
          </a:p>
          <a:p>
            <a:r>
              <a:rPr lang="en-US" sz="1900" dirty="0">
                <a:solidFill>
                  <a:schemeClr val="dk1"/>
                </a:solidFill>
                <a:ea typeface="+mn-lt"/>
                <a:cs typeface="+mn-lt"/>
              </a:rPr>
              <a:t>School Coordinator:</a:t>
            </a:r>
          </a:p>
          <a:p>
            <a:r>
              <a:rPr lang="en-US" sz="1900" dirty="0">
                <a:solidFill>
                  <a:schemeClr val="lt1"/>
                </a:solidFill>
                <a:ea typeface="+mn-lt"/>
                <a:cs typeface="+mn-lt"/>
              </a:rPr>
              <a:t>Siobhán Payne</a:t>
            </a:r>
          </a:p>
          <a:p>
            <a:r>
              <a:rPr lang="en-US" sz="1900" dirty="0">
                <a:solidFill>
                  <a:schemeClr val="dk1"/>
                </a:solidFill>
                <a:ea typeface="+mn-lt"/>
                <a:cs typeface="+mn-lt"/>
              </a:rPr>
              <a:t>Creative Associate:</a:t>
            </a:r>
          </a:p>
          <a:p>
            <a:r>
              <a:rPr lang="en-US" sz="1900" dirty="0">
                <a:solidFill>
                  <a:schemeClr val="lt1"/>
                </a:solidFill>
                <a:ea typeface="+mn-lt"/>
                <a:cs typeface="+mn-lt"/>
              </a:rPr>
              <a:t>Joanna Behan</a:t>
            </a:r>
            <a:endParaRPr lang="en-US" sz="1900" dirty="0">
              <a:solidFill>
                <a:schemeClr val="lt1"/>
              </a:solidFill>
            </a:endParaRPr>
          </a:p>
        </p:txBody>
      </p:sp>
    </p:spTree>
    <p:extLst>
      <p:ext uri="{BB962C8B-B14F-4D97-AF65-F5344CB8AC3E}">
        <p14:creationId xmlns:p14="http://schemas.microsoft.com/office/powerpoint/2010/main" val="20456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bby">
            <a:hlinkClick r:id="" action="ppaction://media"/>
            <a:extLst>
              <a:ext uri="{FF2B5EF4-FFF2-40B4-BE49-F238E27FC236}">
                <a16:creationId xmlns:a16="http://schemas.microsoft.com/office/drawing/2014/main" id="{4E6BF8C9-7B13-4E5C-A0CF-11205519E7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347103" cy="5006715"/>
          </a:xfrm>
          <a:prstGeom prst="rect">
            <a:avLst/>
          </a:prstGeom>
        </p:spPr>
      </p:pic>
    </p:spTree>
    <p:extLst>
      <p:ext uri="{BB962C8B-B14F-4D97-AF65-F5344CB8AC3E}">
        <p14:creationId xmlns:p14="http://schemas.microsoft.com/office/powerpoint/2010/main" val="10456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a:extLst>
              <a:ext uri="{FF2B5EF4-FFF2-40B4-BE49-F238E27FC236}">
                <a16:creationId xmlns:a16="http://schemas.microsoft.com/office/drawing/2014/main" id="{C6FA2E5D-A4D2-BC9F-59A2-21FC8593EB2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823085" y="2014067"/>
            <a:ext cx="3033522" cy="42952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E2441AE-12D2-89DC-6E36-010EA479E7A3}"/>
              </a:ext>
            </a:extLst>
          </p:cNvPr>
          <p:cNvSpPr>
            <a:spLocks noGrp="1"/>
          </p:cNvSpPr>
          <p:nvPr>
            <p:ph type="title"/>
          </p:nvPr>
        </p:nvSpPr>
        <p:spPr/>
        <p:txBody>
          <a:bodyPr/>
          <a:lstStyle/>
          <a:p>
            <a:r>
              <a:rPr lang="en-IE" sz="3600" b="1" dirty="0">
                <a:latin typeface="Arial" panose="020B0604020202020204" pitchFamily="34" charset="0"/>
                <a:cs typeface="Arial" panose="020B0604020202020204" pitchFamily="34" charset="0"/>
              </a:rPr>
              <a:t>Making Connections </a:t>
            </a:r>
          </a:p>
        </p:txBody>
      </p:sp>
      <p:sp>
        <p:nvSpPr>
          <p:cNvPr id="2" name="TextBox 1">
            <a:extLst>
              <a:ext uri="{FF2B5EF4-FFF2-40B4-BE49-F238E27FC236}">
                <a16:creationId xmlns:a16="http://schemas.microsoft.com/office/drawing/2014/main" id="{16C6827F-CAA0-425A-8BD3-9923E5DE7E30}"/>
              </a:ext>
            </a:extLst>
          </p:cNvPr>
          <p:cNvSpPr txBox="1"/>
          <p:nvPr/>
        </p:nvSpPr>
        <p:spPr>
          <a:xfrm>
            <a:off x="6345936" y="1341912"/>
            <a:ext cx="5832378" cy="5516088"/>
          </a:xfrm>
          <a:prstGeom prst="rect">
            <a:avLst/>
          </a:prstGeom>
          <a:solidFill>
            <a:schemeClr val="tx1"/>
          </a:solidFill>
          <a:ln w="38100">
            <a:solidFill>
              <a:srgbClr val="000000"/>
            </a:solidFill>
          </a:ln>
        </p:spPr>
        <p:txBody>
          <a:bodyPr wrap="square" rtlCol="0">
            <a:spAutoFit/>
          </a:bodyPr>
          <a:lstStyle/>
          <a:p>
            <a:endParaRPr lang="en-IE" dirty="0"/>
          </a:p>
        </p:txBody>
      </p:sp>
      <p:pic>
        <p:nvPicPr>
          <p:cNvPr id="98310" name="Picture 6">
            <a:extLst>
              <a:ext uri="{FF2B5EF4-FFF2-40B4-BE49-F238E27FC236}">
                <a16:creationId xmlns:a16="http://schemas.microsoft.com/office/drawing/2014/main" id="{6D7B94C5-1154-D0B0-5AA9-7FFBC9077B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679" y="1522447"/>
            <a:ext cx="5425441" cy="5112982"/>
          </a:xfrm>
          <a:prstGeom prst="rect">
            <a:avLst/>
          </a:prstGeom>
          <a:solidFill>
            <a:schemeClr val="tx1"/>
          </a:solidFill>
          <a:ln w="38100">
            <a:solidFill>
              <a:schemeClr val="tx1"/>
            </a:solidFill>
          </a:ln>
        </p:spPr>
      </p:pic>
    </p:spTree>
    <p:extLst>
      <p:ext uri="{BB962C8B-B14F-4D97-AF65-F5344CB8AC3E}">
        <p14:creationId xmlns:p14="http://schemas.microsoft.com/office/powerpoint/2010/main" val="115301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1D6825-379F-6A09-DAE2-08E0CE0EEE56}"/>
              </a:ext>
            </a:extLst>
          </p:cNvPr>
          <p:cNvSpPr>
            <a:spLocks noGrp="1"/>
          </p:cNvSpPr>
          <p:nvPr>
            <p:ph idx="1"/>
          </p:nvPr>
        </p:nvSpPr>
        <p:spPr>
          <a:xfrm>
            <a:off x="623392" y="1406004"/>
            <a:ext cx="5960288" cy="5040560"/>
          </a:xfrm>
        </p:spPr>
        <p:txBody>
          <a:bodyPr/>
          <a:lstStyle/>
          <a:p>
            <a:pPr>
              <a:spcAft>
                <a:spcPts val="0"/>
              </a:spcAft>
              <a:buFont typeface="Arial" panose="020B0604020202020204" pitchFamily="34" charset="0"/>
              <a:buChar char="•"/>
            </a:pPr>
            <a:endParaRPr lang="en-IE" sz="1800" b="0" dirty="0">
              <a:latin typeface="Arial" panose="020B0604020202020204" pitchFamily="34" charset="0"/>
            </a:endParaRPr>
          </a:p>
          <a:p>
            <a:pPr marL="0" indent="0">
              <a:spcAft>
                <a:spcPts val="0"/>
              </a:spcAft>
            </a:pPr>
            <a:r>
              <a:rPr lang="en-IE" b="1" dirty="0">
                <a:latin typeface="Arial" panose="020B0604020202020204" pitchFamily="34" charset="0"/>
              </a:rPr>
              <a:t>Creative Classrooms</a:t>
            </a:r>
          </a:p>
          <a:p>
            <a:pPr marL="0" indent="0">
              <a:spcAft>
                <a:spcPts val="0"/>
              </a:spcAft>
            </a:pPr>
            <a:r>
              <a:rPr lang="en-IE" sz="2000" b="1" dirty="0">
                <a:latin typeface="Arial" panose="020B0604020202020204" pitchFamily="34" charset="0"/>
              </a:rPr>
              <a:t> </a:t>
            </a:r>
          </a:p>
          <a:p>
            <a:pPr>
              <a:spcAft>
                <a:spcPts val="0"/>
              </a:spcAft>
              <a:buFont typeface="Arial" panose="020B0604020202020204" pitchFamily="34" charset="0"/>
              <a:buChar char="•"/>
            </a:pPr>
            <a:r>
              <a:rPr lang="en-IE" sz="2000" b="0" dirty="0">
                <a:latin typeface="Arial" panose="020B0604020202020204" pitchFamily="34" charset="0"/>
              </a:rPr>
              <a:t>Dave </a:t>
            </a:r>
            <a:r>
              <a:rPr lang="en-IE" sz="2000" b="0" dirty="0" err="1">
                <a:latin typeface="Arial" panose="020B0604020202020204" pitchFamily="34" charset="0"/>
              </a:rPr>
              <a:t>Rudden</a:t>
            </a:r>
            <a:r>
              <a:rPr lang="en-IE" sz="2000" b="0" dirty="0">
                <a:latin typeface="Arial" panose="020B0604020202020204" pitchFamily="34" charset="0"/>
              </a:rPr>
              <a:t> - Creative Writing Workshop </a:t>
            </a:r>
          </a:p>
          <a:p>
            <a:pPr>
              <a:spcAft>
                <a:spcPts val="0"/>
              </a:spcAft>
              <a:buFont typeface="Arial" panose="020B0604020202020204" pitchFamily="34" charset="0"/>
              <a:buChar char="•"/>
            </a:pPr>
            <a:r>
              <a:rPr lang="en-IE" sz="2000" b="0" dirty="0">
                <a:latin typeface="Arial" panose="020B0604020202020204" pitchFamily="34" charset="0"/>
              </a:rPr>
              <a:t>Garry McCarthy - Rap, Beat Making </a:t>
            </a:r>
            <a:br>
              <a:rPr lang="en-IE" sz="2000" b="0" dirty="0">
                <a:latin typeface="Arial" panose="020B0604020202020204" pitchFamily="34" charset="0"/>
              </a:rPr>
            </a:br>
            <a:r>
              <a:rPr lang="en-IE" sz="2000" b="0" dirty="0">
                <a:latin typeface="Arial" panose="020B0604020202020204" pitchFamily="34" charset="0"/>
              </a:rPr>
              <a:t>&amp; Song Writing </a:t>
            </a:r>
          </a:p>
          <a:p>
            <a:pPr>
              <a:spcAft>
                <a:spcPts val="0"/>
              </a:spcAft>
              <a:buFont typeface="Arial" panose="020B0604020202020204" pitchFamily="34" charset="0"/>
              <a:buChar char="•"/>
            </a:pPr>
            <a:r>
              <a:rPr lang="en-IE" sz="2000" b="0" dirty="0">
                <a:latin typeface="Arial" panose="020B0604020202020204" pitchFamily="34" charset="0"/>
              </a:rPr>
              <a:t>John D Ruddy - Comic Book Illustration Workshop </a:t>
            </a:r>
          </a:p>
          <a:p>
            <a:pPr>
              <a:spcAft>
                <a:spcPts val="0"/>
              </a:spcAft>
              <a:buFont typeface="Arial" panose="020B0604020202020204" pitchFamily="34" charset="0"/>
              <a:buChar char="•"/>
            </a:pPr>
            <a:r>
              <a:rPr lang="en-IE" sz="2000" b="0" dirty="0">
                <a:latin typeface="Arial" panose="020B0604020202020204" pitchFamily="34" charset="0"/>
              </a:rPr>
              <a:t>Leanne Mc Laughlin - Weaving Workshop </a:t>
            </a:r>
          </a:p>
          <a:p>
            <a:pPr>
              <a:spcAft>
                <a:spcPts val="0"/>
              </a:spcAft>
              <a:buFont typeface="Arial" panose="020B0604020202020204" pitchFamily="34" charset="0"/>
              <a:buChar char="•"/>
            </a:pPr>
            <a:r>
              <a:rPr lang="en-IE" sz="2000" b="0" dirty="0">
                <a:latin typeface="Arial" panose="020B0604020202020204" pitchFamily="34" charset="0"/>
              </a:rPr>
              <a:t>Duffy Mooney Sheppard- Drawing And Book Craft Workshop </a:t>
            </a:r>
          </a:p>
          <a:p>
            <a:pPr>
              <a:spcAft>
                <a:spcPts val="0"/>
              </a:spcAft>
              <a:buFont typeface="Arial" panose="020B0604020202020204" pitchFamily="34" charset="0"/>
              <a:buChar char="•"/>
            </a:pPr>
            <a:r>
              <a:rPr lang="en-IE" sz="2000" b="0" dirty="0">
                <a:latin typeface="Arial" panose="020B0604020202020204" pitchFamily="34" charset="0"/>
              </a:rPr>
              <a:t>Michael Fortune - Filmmaking and Editing Tips </a:t>
            </a:r>
          </a:p>
          <a:p>
            <a:pPr>
              <a:spcAft>
                <a:spcPts val="1200"/>
              </a:spcAft>
              <a:buFont typeface="Arial" panose="020B0604020202020204" pitchFamily="34" charset="0"/>
              <a:buChar char="•"/>
            </a:pPr>
            <a:r>
              <a:rPr lang="en-IE" sz="2000" b="0" dirty="0">
                <a:latin typeface="Arial" panose="020B0604020202020204" pitchFamily="34" charset="0"/>
              </a:rPr>
              <a:t>Aileen Lambert - Traditional Singing Workshop </a:t>
            </a:r>
          </a:p>
          <a:p>
            <a:br>
              <a:rPr lang="en-IE" sz="1400" b="0" dirty="0"/>
            </a:br>
            <a:endParaRPr lang="en-IE" sz="1800" b="0" dirty="0">
              <a:latin typeface="Arial" panose="020B0604020202020204" pitchFamily="34" charset="0"/>
            </a:endParaRPr>
          </a:p>
          <a:p>
            <a:endParaRPr lang="en-US" dirty="0"/>
          </a:p>
        </p:txBody>
      </p:sp>
      <p:sp>
        <p:nvSpPr>
          <p:cNvPr id="3" name="Title 2">
            <a:extLst>
              <a:ext uri="{FF2B5EF4-FFF2-40B4-BE49-F238E27FC236}">
                <a16:creationId xmlns:a16="http://schemas.microsoft.com/office/drawing/2014/main" id="{F7864D13-5D58-8A42-A730-D27A74163FA0}"/>
              </a:ext>
            </a:extLst>
          </p:cNvPr>
          <p:cNvSpPr>
            <a:spLocks noGrp="1"/>
          </p:cNvSpPr>
          <p:nvPr>
            <p:ph type="title"/>
          </p:nvPr>
        </p:nvSpPr>
        <p:spPr>
          <a:xfrm>
            <a:off x="166192" y="685924"/>
            <a:ext cx="11690448" cy="720080"/>
          </a:xfrm>
        </p:spPr>
        <p:txBody>
          <a:bodyPr>
            <a:noAutofit/>
          </a:bodyPr>
          <a:lstStyle/>
          <a:p>
            <a:r>
              <a:rPr lang="en-IE" sz="4000" b="1" dirty="0">
                <a:latin typeface="Arial" panose="020B0604020202020204" pitchFamily="34" charset="0"/>
                <a:cs typeface="Arial" panose="020B0604020202020204" pitchFamily="34" charset="0"/>
              </a:rPr>
              <a:t>Connectivity</a:t>
            </a:r>
            <a:r>
              <a:rPr lang="en-IE" sz="3200" b="1" dirty="0">
                <a:latin typeface="Arial" panose="020B0604020202020204" pitchFamily="34" charset="0"/>
                <a:cs typeface="Arial" panose="020B0604020202020204" pitchFamily="34" charset="0"/>
              </a:rPr>
              <a:t> - </a:t>
            </a:r>
            <a:r>
              <a:rPr lang="en-IE" b="1" dirty="0">
                <a:latin typeface="Arial" panose="020B0604020202020204" pitchFamily="34" charset="0"/>
                <a:cs typeface="Arial" panose="020B0604020202020204" pitchFamily="34" charset="0"/>
              </a:rPr>
              <a:t>Cavan/Monaghan Local Arts &amp; Education Partnership </a:t>
            </a:r>
            <a:endParaRPr lang="en-IE" sz="3200" b="1" dirty="0">
              <a:latin typeface="Arial" panose="020B0604020202020204" pitchFamily="34" charset="0"/>
              <a:cs typeface="Arial" panose="020B0604020202020204" pitchFamily="34" charset="0"/>
            </a:endParaRPr>
          </a:p>
        </p:txBody>
      </p:sp>
      <p:pic>
        <p:nvPicPr>
          <p:cNvPr id="5" name="Google Shape;145;p23">
            <a:extLst>
              <a:ext uri="{FF2B5EF4-FFF2-40B4-BE49-F238E27FC236}">
                <a16:creationId xmlns:a16="http://schemas.microsoft.com/office/drawing/2014/main" id="{01ECAFD0-F8E5-7E34-38E8-CE4DCBD1923D}"/>
              </a:ext>
            </a:extLst>
          </p:cNvPr>
          <p:cNvPicPr preferRelativeResize="0"/>
          <p:nvPr/>
        </p:nvPicPr>
        <p:blipFill>
          <a:blip r:embed="rId3">
            <a:alphaModFix/>
          </a:blip>
          <a:stretch>
            <a:fillRect/>
          </a:stretch>
        </p:blipFill>
        <p:spPr>
          <a:xfrm>
            <a:off x="8138160" y="2728084"/>
            <a:ext cx="3718480" cy="3718480"/>
          </a:xfrm>
          <a:prstGeom prst="rect">
            <a:avLst/>
          </a:prstGeom>
          <a:noFill/>
          <a:ln>
            <a:noFill/>
          </a:ln>
        </p:spPr>
      </p:pic>
    </p:spTree>
    <p:extLst>
      <p:ext uri="{BB962C8B-B14F-4D97-AF65-F5344CB8AC3E}">
        <p14:creationId xmlns:p14="http://schemas.microsoft.com/office/powerpoint/2010/main" val="343193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19E054-7379-484A-220B-828FB5FF86EA}"/>
              </a:ext>
            </a:extLst>
          </p:cNvPr>
          <p:cNvSpPr txBox="1"/>
          <p:nvPr/>
        </p:nvSpPr>
        <p:spPr>
          <a:xfrm>
            <a:off x="3810000" y="3198168"/>
            <a:ext cx="4572000" cy="369332"/>
          </a:xfrm>
          <a:prstGeom prst="rect">
            <a:avLst/>
          </a:prstGeom>
          <a:noFill/>
        </p:spPr>
        <p:txBody>
          <a:bodyPr wrap="square">
            <a:spAutoFit/>
          </a:bodyPr>
          <a:lstStyle/>
          <a:p>
            <a:r>
              <a:rPr lang="en-IE" dirty="0"/>
              <a:t> </a:t>
            </a:r>
            <a:endParaRPr lang="en-US" dirty="0"/>
          </a:p>
        </p:txBody>
      </p:sp>
      <p:sp>
        <p:nvSpPr>
          <p:cNvPr id="9" name="Title 8">
            <a:extLst>
              <a:ext uri="{FF2B5EF4-FFF2-40B4-BE49-F238E27FC236}">
                <a16:creationId xmlns:a16="http://schemas.microsoft.com/office/drawing/2014/main" id="{2AA28760-EDE2-CABD-DB55-3A86A71A51D1}"/>
              </a:ext>
            </a:extLst>
          </p:cNvPr>
          <p:cNvSpPr>
            <a:spLocks noGrp="1"/>
          </p:cNvSpPr>
          <p:nvPr>
            <p:ph type="title"/>
          </p:nvPr>
        </p:nvSpPr>
        <p:spPr>
          <a:xfrm>
            <a:off x="623392" y="548680"/>
            <a:ext cx="10606583" cy="720080"/>
          </a:xfrm>
        </p:spPr>
        <p:txBody>
          <a:bodyPr/>
          <a:lstStyle/>
          <a:p>
            <a:pPr>
              <a:spcAft>
                <a:spcPts val="0"/>
              </a:spcAft>
            </a:pPr>
            <a:r>
              <a:rPr lang="en-IE" sz="3600" b="1" dirty="0">
                <a:solidFill>
                  <a:schemeClr val="tx1"/>
                </a:solidFill>
              </a:rPr>
              <a:t>Connectivity - Heritage In Schools Link</a:t>
            </a:r>
            <a:endParaRPr lang="en-US" sz="3600" b="1" dirty="0"/>
          </a:p>
        </p:txBody>
      </p:sp>
      <p:sp>
        <p:nvSpPr>
          <p:cNvPr id="3" name="Content Placeholder 2">
            <a:extLst>
              <a:ext uri="{FF2B5EF4-FFF2-40B4-BE49-F238E27FC236}">
                <a16:creationId xmlns:a16="http://schemas.microsoft.com/office/drawing/2014/main" id="{5DFE58AC-5FB8-8DD2-5E03-C153AF279B7C}"/>
              </a:ext>
            </a:extLst>
          </p:cNvPr>
          <p:cNvSpPr>
            <a:spLocks noGrp="1"/>
          </p:cNvSpPr>
          <p:nvPr>
            <p:ph idx="10"/>
          </p:nvPr>
        </p:nvSpPr>
        <p:spPr/>
        <p:txBody>
          <a:bodyPr/>
          <a:lstStyle/>
          <a:p>
            <a:pPr>
              <a:spcAft>
                <a:spcPts val="0"/>
              </a:spcAft>
            </a:pPr>
            <a:r>
              <a:rPr lang="en-IE" sz="2800" b="1" dirty="0">
                <a:solidFill>
                  <a:schemeClr val="tx1"/>
                </a:solidFill>
              </a:rPr>
              <a:t>Connectivity - Heritage In Schools Link </a:t>
            </a:r>
            <a:endParaRPr lang="en-IE" sz="2800" b="1" dirty="0">
              <a:solidFill>
                <a:schemeClr val="tx1"/>
              </a:solidFill>
              <a:effectLst/>
            </a:endParaRPr>
          </a:p>
          <a:p>
            <a:br>
              <a:rPr lang="en-IE" b="1" dirty="0"/>
            </a:br>
            <a:endParaRPr lang="en-US" b="1" dirty="0"/>
          </a:p>
        </p:txBody>
      </p:sp>
      <p:sp>
        <p:nvSpPr>
          <p:cNvPr id="2" name="TextBox 1">
            <a:extLst>
              <a:ext uri="{FF2B5EF4-FFF2-40B4-BE49-F238E27FC236}">
                <a16:creationId xmlns:a16="http://schemas.microsoft.com/office/drawing/2014/main" id="{5BA6ADD7-ECE1-44B5-B6AC-63CC995E5B14}"/>
              </a:ext>
            </a:extLst>
          </p:cNvPr>
          <p:cNvSpPr txBox="1"/>
          <p:nvPr/>
        </p:nvSpPr>
        <p:spPr>
          <a:xfrm>
            <a:off x="179159" y="1658636"/>
            <a:ext cx="6441097" cy="4958195"/>
          </a:xfrm>
          <a:prstGeom prst="rect">
            <a:avLst/>
          </a:prstGeom>
          <a:solidFill>
            <a:schemeClr val="tx1"/>
          </a:solidFill>
          <a:ln w="38100">
            <a:solidFill>
              <a:srgbClr val="000000"/>
            </a:solidFill>
          </a:ln>
        </p:spPr>
        <p:txBody>
          <a:bodyPr wrap="square" rtlCol="0">
            <a:spAutoFit/>
          </a:bodyPr>
          <a:lstStyle/>
          <a:p>
            <a:endParaRPr lang="en-IE" dirty="0"/>
          </a:p>
        </p:txBody>
      </p:sp>
      <p:pic>
        <p:nvPicPr>
          <p:cNvPr id="101382" name="Picture 6">
            <a:extLst>
              <a:ext uri="{FF2B5EF4-FFF2-40B4-BE49-F238E27FC236}">
                <a16:creationId xmlns:a16="http://schemas.microsoft.com/office/drawing/2014/main" id="{F7B69D25-CC06-E39B-8142-800C71492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630" y="1858758"/>
            <a:ext cx="6064016" cy="4548012"/>
          </a:xfrm>
          <a:prstGeom prst="rect">
            <a:avLst/>
          </a:prstGeom>
          <a:noFill/>
          <a:ln w="38100">
            <a:solidFill>
              <a:schemeClr val="accent1">
                <a:lumMod val="10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544AA45-1EB0-4B5D-8BD0-9AE4BBC58222}"/>
              </a:ext>
            </a:extLst>
          </p:cNvPr>
          <p:cNvSpPr txBox="1"/>
          <p:nvPr/>
        </p:nvSpPr>
        <p:spPr>
          <a:xfrm>
            <a:off x="6771307" y="3610056"/>
            <a:ext cx="3908885" cy="2987593"/>
          </a:xfrm>
          <a:prstGeom prst="rect">
            <a:avLst/>
          </a:prstGeom>
          <a:solidFill>
            <a:schemeClr val="tx1"/>
          </a:solidFill>
          <a:ln w="38100">
            <a:solidFill>
              <a:srgbClr val="000000"/>
            </a:solidFill>
          </a:ln>
        </p:spPr>
        <p:txBody>
          <a:bodyPr wrap="square" rtlCol="0">
            <a:spAutoFit/>
          </a:bodyPr>
          <a:lstStyle/>
          <a:p>
            <a:endParaRPr lang="en-IE" dirty="0"/>
          </a:p>
        </p:txBody>
      </p:sp>
      <p:pic>
        <p:nvPicPr>
          <p:cNvPr id="101386" name="Picture 10">
            <a:extLst>
              <a:ext uri="{FF2B5EF4-FFF2-40B4-BE49-F238E27FC236}">
                <a16:creationId xmlns:a16="http://schemas.microsoft.com/office/drawing/2014/main" id="{E9CEFE7E-5833-9F5E-ED5D-F5558681B0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1032" y="3741535"/>
            <a:ext cx="3553647" cy="2665235"/>
          </a:xfrm>
          <a:prstGeom prst="rect">
            <a:avLst/>
          </a:prstGeom>
          <a:noFill/>
          <a:ln w="38100">
            <a:solidFill>
              <a:schemeClr val="accent1">
                <a:lumMod val="10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0789FE-ED56-4040-B9C6-C9A778F08799}"/>
              </a:ext>
            </a:extLst>
          </p:cNvPr>
          <p:cNvSpPr txBox="1"/>
          <p:nvPr/>
        </p:nvSpPr>
        <p:spPr>
          <a:xfrm>
            <a:off x="8511686" y="1652303"/>
            <a:ext cx="3501155" cy="2763788"/>
          </a:xfrm>
          <a:prstGeom prst="rect">
            <a:avLst/>
          </a:prstGeom>
          <a:solidFill>
            <a:schemeClr val="tx1"/>
          </a:solidFill>
          <a:ln w="38100">
            <a:solidFill>
              <a:srgbClr val="000000"/>
            </a:solidFill>
          </a:ln>
        </p:spPr>
        <p:txBody>
          <a:bodyPr wrap="square" rtlCol="0">
            <a:spAutoFit/>
          </a:bodyPr>
          <a:lstStyle/>
          <a:p>
            <a:endParaRPr lang="en-IE" dirty="0"/>
          </a:p>
        </p:txBody>
      </p:sp>
      <p:pic>
        <p:nvPicPr>
          <p:cNvPr id="101384" name="Picture 8">
            <a:extLst>
              <a:ext uri="{FF2B5EF4-FFF2-40B4-BE49-F238E27FC236}">
                <a16:creationId xmlns:a16="http://schemas.microsoft.com/office/drawing/2014/main" id="{0DBAE55F-F4FD-9AAF-8B71-ED48789800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6018" y="1858758"/>
            <a:ext cx="3121352" cy="2341015"/>
          </a:xfrm>
          <a:prstGeom prst="rect">
            <a:avLst/>
          </a:prstGeom>
          <a:noFill/>
          <a:ln w="38100">
            <a:solidFill>
              <a:schemeClr val="accent1">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18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19E054-7379-484A-220B-828FB5FF86EA}"/>
              </a:ext>
            </a:extLst>
          </p:cNvPr>
          <p:cNvSpPr txBox="1"/>
          <p:nvPr/>
        </p:nvSpPr>
        <p:spPr>
          <a:xfrm>
            <a:off x="3810000" y="3198168"/>
            <a:ext cx="4572000" cy="369332"/>
          </a:xfrm>
          <a:prstGeom prst="rect">
            <a:avLst/>
          </a:prstGeom>
          <a:noFill/>
        </p:spPr>
        <p:txBody>
          <a:bodyPr wrap="square">
            <a:spAutoFit/>
          </a:bodyPr>
          <a:lstStyle/>
          <a:p>
            <a:r>
              <a:rPr lang="en-IE" dirty="0"/>
              <a:t> </a:t>
            </a:r>
            <a:endParaRPr lang="en-US" dirty="0"/>
          </a:p>
        </p:txBody>
      </p:sp>
      <p:sp>
        <p:nvSpPr>
          <p:cNvPr id="5" name="Title 4">
            <a:extLst>
              <a:ext uri="{FF2B5EF4-FFF2-40B4-BE49-F238E27FC236}">
                <a16:creationId xmlns:a16="http://schemas.microsoft.com/office/drawing/2014/main" id="{74EC9669-DDF6-7969-E048-94278AA95B5A}"/>
              </a:ext>
            </a:extLst>
          </p:cNvPr>
          <p:cNvSpPr>
            <a:spLocks noGrp="1"/>
          </p:cNvSpPr>
          <p:nvPr>
            <p:ph type="title"/>
          </p:nvPr>
        </p:nvSpPr>
        <p:spPr/>
        <p:txBody>
          <a:bodyPr>
            <a:noAutofit/>
          </a:bodyPr>
          <a:lstStyle/>
          <a:p>
            <a:pPr>
              <a:spcAft>
                <a:spcPts val="0"/>
              </a:spcAft>
            </a:pPr>
            <a:r>
              <a:rPr lang="en-IE" sz="3600" dirty="0">
                <a:solidFill>
                  <a:schemeClr val="tx1"/>
                </a:solidFill>
                <a:latin typeface="Arial" panose="020B0604020202020204" pitchFamily="34" charset="0"/>
              </a:rPr>
              <a:t>Connectivity - Heritage In Schools Link </a:t>
            </a:r>
            <a:endParaRPr lang="en-US" sz="3600" dirty="0"/>
          </a:p>
        </p:txBody>
      </p:sp>
      <p:sp>
        <p:nvSpPr>
          <p:cNvPr id="2" name="TextBox 1">
            <a:extLst>
              <a:ext uri="{FF2B5EF4-FFF2-40B4-BE49-F238E27FC236}">
                <a16:creationId xmlns:a16="http://schemas.microsoft.com/office/drawing/2014/main" id="{7AA2E0EE-3DDF-4435-8CB5-97A0CEB61508}"/>
              </a:ext>
            </a:extLst>
          </p:cNvPr>
          <p:cNvSpPr txBox="1"/>
          <p:nvPr/>
        </p:nvSpPr>
        <p:spPr>
          <a:xfrm>
            <a:off x="352996" y="2011680"/>
            <a:ext cx="5547933" cy="4287003"/>
          </a:xfrm>
          <a:prstGeom prst="rect">
            <a:avLst/>
          </a:prstGeom>
          <a:solidFill>
            <a:srgbClr val="92D050"/>
          </a:solidFill>
          <a:ln w="38100">
            <a:solidFill>
              <a:srgbClr val="000000"/>
            </a:solidFill>
          </a:ln>
        </p:spPr>
        <p:txBody>
          <a:bodyPr wrap="square" rtlCol="0">
            <a:spAutoFit/>
          </a:bodyPr>
          <a:lstStyle/>
          <a:p>
            <a:endParaRPr lang="en-IE" dirty="0"/>
          </a:p>
        </p:txBody>
      </p:sp>
      <p:pic>
        <p:nvPicPr>
          <p:cNvPr id="101388" name="Picture 12">
            <a:extLst>
              <a:ext uri="{FF2B5EF4-FFF2-40B4-BE49-F238E27FC236}">
                <a16:creationId xmlns:a16="http://schemas.microsoft.com/office/drawing/2014/main" id="{40AB0149-F852-DCEA-05EF-65B3C83C20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64" y="2183109"/>
            <a:ext cx="5252673" cy="3939506"/>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685402-BABF-4433-8308-5B501B8423F7}"/>
              </a:ext>
            </a:extLst>
          </p:cNvPr>
          <p:cNvSpPr txBox="1"/>
          <p:nvPr/>
        </p:nvSpPr>
        <p:spPr>
          <a:xfrm>
            <a:off x="6290420" y="1993392"/>
            <a:ext cx="5547932" cy="4287003"/>
          </a:xfrm>
          <a:prstGeom prst="rect">
            <a:avLst/>
          </a:prstGeom>
          <a:solidFill>
            <a:srgbClr val="92D050"/>
          </a:solidFill>
          <a:ln w="38100">
            <a:solidFill>
              <a:srgbClr val="000000"/>
            </a:solidFill>
          </a:ln>
        </p:spPr>
        <p:txBody>
          <a:bodyPr wrap="square" rtlCol="0">
            <a:spAutoFit/>
          </a:bodyPr>
          <a:lstStyle/>
          <a:p>
            <a:endParaRPr lang="en-IE" dirty="0"/>
          </a:p>
        </p:txBody>
      </p:sp>
      <p:pic>
        <p:nvPicPr>
          <p:cNvPr id="101380" name="Picture 4">
            <a:extLst>
              <a:ext uri="{FF2B5EF4-FFF2-40B4-BE49-F238E27FC236}">
                <a16:creationId xmlns:a16="http://schemas.microsoft.com/office/drawing/2014/main" id="{7210CEFE-E6AA-902E-5C0C-CE3668C1CD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74"/>
          <a:stretch/>
        </p:blipFill>
        <p:spPr bwMode="auto">
          <a:xfrm>
            <a:off x="6492240" y="2186425"/>
            <a:ext cx="5190591" cy="3892943"/>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56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7A679-E304-1F50-F0A1-9536B75E0D66}"/>
              </a:ext>
            </a:extLst>
          </p:cNvPr>
          <p:cNvSpPr>
            <a:spLocks noGrp="1"/>
          </p:cNvSpPr>
          <p:nvPr>
            <p:ph type="title"/>
          </p:nvPr>
        </p:nvSpPr>
        <p:spPr/>
        <p:txBody>
          <a:bodyPr>
            <a:normAutofit/>
          </a:bodyPr>
          <a:lstStyle/>
          <a:p>
            <a:r>
              <a:rPr lang="en-US" sz="3600" dirty="0">
                <a:solidFill>
                  <a:schemeClr val="tx1"/>
                </a:solidFill>
              </a:rPr>
              <a:t>The Creative Process</a:t>
            </a:r>
          </a:p>
        </p:txBody>
      </p:sp>
      <p:sp>
        <p:nvSpPr>
          <p:cNvPr id="4" name="TextBox 3">
            <a:extLst>
              <a:ext uri="{FF2B5EF4-FFF2-40B4-BE49-F238E27FC236}">
                <a16:creationId xmlns:a16="http://schemas.microsoft.com/office/drawing/2014/main" id="{8E022800-83C4-456F-834B-5E7544CDD524}"/>
              </a:ext>
            </a:extLst>
          </p:cNvPr>
          <p:cNvSpPr txBox="1"/>
          <p:nvPr/>
        </p:nvSpPr>
        <p:spPr>
          <a:xfrm>
            <a:off x="4974336" y="1391720"/>
            <a:ext cx="7217664" cy="5466279"/>
          </a:xfrm>
          <a:prstGeom prst="rect">
            <a:avLst/>
          </a:prstGeom>
          <a:solidFill>
            <a:srgbClr val="92D050"/>
          </a:solidFill>
          <a:ln w="38100">
            <a:solidFill>
              <a:srgbClr val="000000"/>
            </a:solidFill>
          </a:ln>
        </p:spPr>
        <p:txBody>
          <a:bodyPr wrap="square" rtlCol="0">
            <a:spAutoFit/>
          </a:bodyPr>
          <a:lstStyle/>
          <a:p>
            <a:endParaRPr lang="en-IE" dirty="0"/>
          </a:p>
        </p:txBody>
      </p:sp>
      <p:pic>
        <p:nvPicPr>
          <p:cNvPr id="102402" name="Picture 2">
            <a:extLst>
              <a:ext uri="{FF2B5EF4-FFF2-40B4-BE49-F238E27FC236}">
                <a16:creationId xmlns:a16="http://schemas.microsoft.com/office/drawing/2014/main" id="{BEC4B063-7657-8607-8D1F-734504447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486" y="1537810"/>
            <a:ext cx="6849746" cy="5137309"/>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2D8894-0C53-4F92-8C40-1A3C5C99ACFC}"/>
              </a:ext>
            </a:extLst>
          </p:cNvPr>
          <p:cNvSpPr txBox="1"/>
          <p:nvPr/>
        </p:nvSpPr>
        <p:spPr>
          <a:xfrm>
            <a:off x="507315" y="1889687"/>
            <a:ext cx="3907456" cy="2308324"/>
          </a:xfrm>
          <a:prstGeom prst="rect">
            <a:avLst/>
          </a:prstGeom>
          <a:noFill/>
        </p:spPr>
        <p:txBody>
          <a:bodyPr wrap="square" rtlCol="0">
            <a:spAutoFit/>
          </a:bodyPr>
          <a:lstStyle/>
          <a:p>
            <a:pPr marL="457200" indent="-457200">
              <a:buFont typeface="Arial" panose="020B0604020202020204" pitchFamily="34" charset="0"/>
              <a:buChar char="•"/>
            </a:pPr>
            <a:r>
              <a:rPr lang="en-IE" sz="2400" dirty="0">
                <a:solidFill>
                  <a:srgbClr val="000000"/>
                </a:solidFill>
                <a:latin typeface="Arial" panose="020B0604020202020204" pitchFamily="34" charset="0"/>
                <a:cs typeface="Arial" panose="020B0604020202020204" pitchFamily="34" charset="0"/>
              </a:rPr>
              <a:t>A history of animation </a:t>
            </a:r>
          </a:p>
          <a:p>
            <a:pPr marL="457200" indent="-457200">
              <a:buFont typeface="Arial" panose="020B0604020202020204" pitchFamily="34" charset="0"/>
              <a:buChar char="•"/>
            </a:pPr>
            <a:r>
              <a:rPr lang="en-IE" sz="2400" dirty="0">
                <a:solidFill>
                  <a:srgbClr val="000000"/>
                </a:solidFill>
                <a:latin typeface="Arial" panose="020B0604020202020204" pitchFamily="34" charset="0"/>
                <a:cs typeface="Arial" panose="020B0604020202020204" pitchFamily="34" charset="0"/>
              </a:rPr>
              <a:t>Local area – possible focus – building discovery skills </a:t>
            </a:r>
          </a:p>
          <a:p>
            <a:pPr marL="457200" indent="-457200">
              <a:buFont typeface="Arial" panose="020B0604020202020204" pitchFamily="34" charset="0"/>
              <a:buChar char="•"/>
            </a:pPr>
            <a:r>
              <a:rPr lang="en-IE" sz="2400" dirty="0">
                <a:solidFill>
                  <a:srgbClr val="000000"/>
                </a:solidFill>
                <a:latin typeface="Arial" panose="020B0604020202020204" pitchFamily="34" charset="0"/>
                <a:cs typeface="Arial" panose="020B0604020202020204" pitchFamily="34" charset="0"/>
              </a:rPr>
              <a:t>Process</a:t>
            </a:r>
          </a:p>
          <a:p>
            <a:pPr marL="457200" indent="-457200">
              <a:buFont typeface="Arial" panose="020B0604020202020204" pitchFamily="34" charset="0"/>
              <a:buChar char="•"/>
            </a:pPr>
            <a:r>
              <a:rPr lang="en-IE" sz="2400" dirty="0">
                <a:solidFill>
                  <a:srgbClr val="000000"/>
                </a:solidFill>
                <a:latin typeface="Arial" panose="020B0604020202020204" pitchFamily="34" charset="0"/>
                <a:cs typeface="Arial" panose="020B0604020202020204" pitchFamily="34" charset="0"/>
              </a:rPr>
              <a:t>SESE Lessons </a:t>
            </a:r>
          </a:p>
        </p:txBody>
      </p:sp>
    </p:spTree>
    <p:extLst>
      <p:ext uri="{BB962C8B-B14F-4D97-AF65-F5344CB8AC3E}">
        <p14:creationId xmlns:p14="http://schemas.microsoft.com/office/powerpoint/2010/main" val="4255358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SCN5901">
            <a:hlinkClick r:id="" action="ppaction://media"/>
            <a:extLst>
              <a:ext uri="{FF2B5EF4-FFF2-40B4-BE49-F238E27FC236}">
                <a16:creationId xmlns:a16="http://schemas.microsoft.com/office/drawing/2014/main" id="{E1164329-03A7-4208-A7E8-06939AFC52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50864" y="2011229"/>
            <a:ext cx="5726244" cy="3221013"/>
          </a:xfrm>
          <a:prstGeom prst="rect">
            <a:avLst/>
          </a:prstGeom>
        </p:spPr>
      </p:pic>
      <p:pic>
        <p:nvPicPr>
          <p:cNvPr id="4" name="DSCN5900">
            <a:hlinkClick r:id="" action="ppaction://media"/>
            <a:extLst>
              <a:ext uri="{FF2B5EF4-FFF2-40B4-BE49-F238E27FC236}">
                <a16:creationId xmlns:a16="http://schemas.microsoft.com/office/drawing/2014/main" id="{7B704DB0-73E4-4934-B7CB-F648AF34F49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19292" y="2011230"/>
            <a:ext cx="5726243" cy="3221012"/>
          </a:xfrm>
          <a:prstGeom prst="rect">
            <a:avLst/>
          </a:prstGeom>
        </p:spPr>
      </p:pic>
      <p:sp>
        <p:nvSpPr>
          <p:cNvPr id="5" name="TextBox 4">
            <a:extLst>
              <a:ext uri="{FF2B5EF4-FFF2-40B4-BE49-F238E27FC236}">
                <a16:creationId xmlns:a16="http://schemas.microsoft.com/office/drawing/2014/main" id="{61B40816-533A-4138-AE3D-3DB9CBADE83F}"/>
              </a:ext>
            </a:extLst>
          </p:cNvPr>
          <p:cNvSpPr txBox="1"/>
          <p:nvPr/>
        </p:nvSpPr>
        <p:spPr>
          <a:xfrm>
            <a:off x="282316" y="5407300"/>
            <a:ext cx="5763219" cy="830997"/>
          </a:xfrm>
          <a:prstGeom prst="rect">
            <a:avLst/>
          </a:prstGeom>
          <a:solidFill>
            <a:schemeClr val="bg1"/>
          </a:solidFill>
        </p:spPr>
        <p:txBody>
          <a:bodyPr wrap="square" rtlCol="0">
            <a:spAutoFit/>
          </a:bodyPr>
          <a:lstStyle/>
          <a:p>
            <a:pPr algn="ctr"/>
            <a:r>
              <a:rPr lang="en-IE" sz="2400" dirty="0">
                <a:latin typeface="Kristen ITC" panose="03050502040202030202" pitchFamily="66" charset="0"/>
              </a:rPr>
              <a:t>“ Oh yeah, I can see it, \</a:t>
            </a:r>
          </a:p>
          <a:p>
            <a:pPr algn="ctr"/>
            <a:r>
              <a:rPr lang="en-IE" sz="2400" dirty="0">
                <a:latin typeface="Kristen ITC" panose="03050502040202030202" pitchFamily="66" charset="0"/>
              </a:rPr>
              <a:t>I can see it! “</a:t>
            </a:r>
          </a:p>
        </p:txBody>
      </p:sp>
      <p:sp>
        <p:nvSpPr>
          <p:cNvPr id="6" name="TextBox 5">
            <a:extLst>
              <a:ext uri="{FF2B5EF4-FFF2-40B4-BE49-F238E27FC236}">
                <a16:creationId xmlns:a16="http://schemas.microsoft.com/office/drawing/2014/main" id="{5BF114E3-B272-4032-9261-11550FC99ECD}"/>
              </a:ext>
            </a:extLst>
          </p:cNvPr>
          <p:cNvSpPr txBox="1"/>
          <p:nvPr/>
        </p:nvSpPr>
        <p:spPr>
          <a:xfrm>
            <a:off x="6146467" y="5407300"/>
            <a:ext cx="5825677" cy="830997"/>
          </a:xfrm>
          <a:prstGeom prst="rect">
            <a:avLst/>
          </a:prstGeom>
          <a:solidFill>
            <a:schemeClr val="bg1"/>
          </a:solidFill>
        </p:spPr>
        <p:txBody>
          <a:bodyPr wrap="square" rtlCol="0">
            <a:spAutoFit/>
          </a:bodyPr>
          <a:lstStyle/>
          <a:p>
            <a:pPr algn="ctr"/>
            <a:r>
              <a:rPr lang="en-IE" sz="2400" dirty="0">
                <a:latin typeface="Kristen ITC" panose="03050502040202030202" pitchFamily="66" charset="0"/>
              </a:rPr>
              <a:t>“ Can we do our own animation?” </a:t>
            </a:r>
            <a:br>
              <a:rPr lang="en-IE" sz="2400" dirty="0">
                <a:latin typeface="Kristen ITC" panose="03050502040202030202" pitchFamily="66" charset="0"/>
              </a:rPr>
            </a:br>
            <a:r>
              <a:rPr lang="en-IE" sz="2400" dirty="0">
                <a:latin typeface="Kristen ITC" panose="03050502040202030202" pitchFamily="66" charset="0"/>
              </a:rPr>
              <a:t>yes! ……..I’m </a:t>
            </a:r>
            <a:r>
              <a:rPr lang="en-IE" sz="2400" dirty="0" err="1">
                <a:latin typeface="Kristen ITC" panose="03050502040202030202" pitchFamily="66" charset="0"/>
              </a:rPr>
              <a:t>gonna</a:t>
            </a:r>
            <a:r>
              <a:rPr lang="en-IE" sz="2400" dirty="0">
                <a:latin typeface="Kristen ITC" panose="03050502040202030202" pitchFamily="66" charset="0"/>
              </a:rPr>
              <a:t> …….</a:t>
            </a:r>
          </a:p>
        </p:txBody>
      </p:sp>
      <p:sp>
        <p:nvSpPr>
          <p:cNvPr id="2" name="Title 1">
            <a:extLst>
              <a:ext uri="{FF2B5EF4-FFF2-40B4-BE49-F238E27FC236}">
                <a16:creationId xmlns:a16="http://schemas.microsoft.com/office/drawing/2014/main" id="{061CC50B-8C83-294C-F99A-7A22D137C8FE}"/>
              </a:ext>
            </a:extLst>
          </p:cNvPr>
          <p:cNvSpPr>
            <a:spLocks noGrp="1"/>
          </p:cNvSpPr>
          <p:nvPr>
            <p:ph type="title"/>
          </p:nvPr>
        </p:nvSpPr>
        <p:spPr>
          <a:xfrm>
            <a:off x="623392" y="548680"/>
            <a:ext cx="6326048" cy="720080"/>
          </a:xfrm>
        </p:spPr>
        <p:txBody>
          <a:bodyPr>
            <a:normAutofit/>
          </a:bodyPr>
          <a:lstStyle/>
          <a:p>
            <a:r>
              <a:rPr lang="en-US" sz="3600" dirty="0"/>
              <a:t>Our First Simple Animations</a:t>
            </a:r>
          </a:p>
        </p:txBody>
      </p:sp>
    </p:spTree>
    <p:extLst>
      <p:ext uri="{BB962C8B-B14F-4D97-AF65-F5344CB8AC3E}">
        <p14:creationId xmlns:p14="http://schemas.microsoft.com/office/powerpoint/2010/main" val="12769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2BB8FB-BB92-5E39-CAC5-75EB4A0F5A99}"/>
              </a:ext>
            </a:extLst>
          </p:cNvPr>
          <p:cNvSpPr/>
          <p:nvPr/>
        </p:nvSpPr>
        <p:spPr bwMode="auto">
          <a:xfrm>
            <a:off x="310896" y="1920240"/>
            <a:ext cx="11576304" cy="44074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pic>
        <p:nvPicPr>
          <p:cNvPr id="9" name="Picture 8">
            <a:extLst>
              <a:ext uri="{FF2B5EF4-FFF2-40B4-BE49-F238E27FC236}">
                <a16:creationId xmlns:a16="http://schemas.microsoft.com/office/drawing/2014/main" id="{8A7868C7-5CC5-4E37-B14A-DEB01958FB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516" y="2091866"/>
            <a:ext cx="5376892" cy="40326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5B122B27-653A-4AAF-9FEE-76852F74A2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0858" y="2091865"/>
            <a:ext cx="5376892" cy="4032669"/>
          </a:xfrm>
          <a:prstGeom prst="rect">
            <a:avLst/>
          </a:prstGeom>
          <a:solidFill>
            <a:schemeClr val="tx1"/>
          </a:solidFill>
          <a:ln w="38100">
            <a:solidFill>
              <a:schemeClr val="tx1"/>
            </a:solidFill>
          </a:ln>
        </p:spPr>
      </p:pic>
      <p:sp>
        <p:nvSpPr>
          <p:cNvPr id="3" name="TextBox 2">
            <a:extLst>
              <a:ext uri="{FF2B5EF4-FFF2-40B4-BE49-F238E27FC236}">
                <a16:creationId xmlns:a16="http://schemas.microsoft.com/office/drawing/2014/main" id="{22F1E10A-D587-48D0-A72F-EE71DBF39478}"/>
              </a:ext>
            </a:extLst>
          </p:cNvPr>
          <p:cNvSpPr txBox="1"/>
          <p:nvPr/>
        </p:nvSpPr>
        <p:spPr>
          <a:xfrm>
            <a:off x="310896" y="530352"/>
            <a:ext cx="6360634" cy="646331"/>
          </a:xfrm>
          <a:prstGeom prst="rect">
            <a:avLst/>
          </a:prstGeom>
          <a:noFill/>
        </p:spPr>
        <p:txBody>
          <a:bodyPr wrap="square" rtlCol="0">
            <a:spAutoFit/>
          </a:bodyPr>
          <a:lstStyle/>
          <a:p>
            <a:r>
              <a:rPr lang="en-IE" sz="3600" dirty="0">
                <a:latin typeface="Arial" panose="020B0604020202020204" pitchFamily="34" charset="0"/>
                <a:cs typeface="Arial" panose="020B0604020202020204" pitchFamily="34" charset="0"/>
              </a:rPr>
              <a:t>Using Photographs </a:t>
            </a:r>
          </a:p>
        </p:txBody>
      </p:sp>
    </p:spTree>
    <p:extLst>
      <p:ext uri="{BB962C8B-B14F-4D97-AF65-F5344CB8AC3E}">
        <p14:creationId xmlns:p14="http://schemas.microsoft.com/office/powerpoint/2010/main" val="2898217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F958D0-D567-8BA4-B561-733D7D0CABBE}"/>
              </a:ext>
            </a:extLst>
          </p:cNvPr>
          <p:cNvSpPr/>
          <p:nvPr/>
        </p:nvSpPr>
        <p:spPr bwMode="auto">
          <a:xfrm>
            <a:off x="310896" y="1920240"/>
            <a:ext cx="11576304" cy="44074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pic>
        <p:nvPicPr>
          <p:cNvPr id="2" name="Picture 1">
            <a:extLst>
              <a:ext uri="{FF2B5EF4-FFF2-40B4-BE49-F238E27FC236}">
                <a16:creationId xmlns:a16="http://schemas.microsoft.com/office/drawing/2014/main" id="{99F8D6CF-0320-4328-8DDE-AA0A8F959991}"/>
              </a:ext>
            </a:extLst>
          </p:cNvPr>
          <p:cNvPicPr>
            <a:picLocks noChangeAspect="1"/>
          </p:cNvPicPr>
          <p:nvPr/>
        </p:nvPicPr>
        <p:blipFill>
          <a:blip r:embed="rId3"/>
          <a:stretch>
            <a:fillRect/>
          </a:stretch>
        </p:blipFill>
        <p:spPr>
          <a:xfrm rot="474700">
            <a:off x="294543" y="1730780"/>
            <a:ext cx="5927893" cy="4773291"/>
          </a:xfrm>
          <a:prstGeom prst="rect">
            <a:avLst/>
          </a:prstGeom>
        </p:spPr>
      </p:pic>
      <p:pic>
        <p:nvPicPr>
          <p:cNvPr id="3" name="Picture 2">
            <a:extLst>
              <a:ext uri="{FF2B5EF4-FFF2-40B4-BE49-F238E27FC236}">
                <a16:creationId xmlns:a16="http://schemas.microsoft.com/office/drawing/2014/main" id="{9F079926-B9E2-4029-897B-3702C5BD8808}"/>
              </a:ext>
            </a:extLst>
          </p:cNvPr>
          <p:cNvPicPr>
            <a:picLocks noChangeAspect="1"/>
          </p:cNvPicPr>
          <p:nvPr/>
        </p:nvPicPr>
        <p:blipFill>
          <a:blip r:embed="rId4"/>
          <a:stretch>
            <a:fillRect/>
          </a:stretch>
        </p:blipFill>
        <p:spPr>
          <a:xfrm rot="403145">
            <a:off x="5999032" y="1723306"/>
            <a:ext cx="5900055" cy="4728125"/>
          </a:xfrm>
          <a:prstGeom prst="rect">
            <a:avLst/>
          </a:prstGeom>
        </p:spPr>
      </p:pic>
      <p:sp>
        <p:nvSpPr>
          <p:cNvPr id="4" name="Title 3">
            <a:extLst>
              <a:ext uri="{FF2B5EF4-FFF2-40B4-BE49-F238E27FC236}">
                <a16:creationId xmlns:a16="http://schemas.microsoft.com/office/drawing/2014/main" id="{79D9A5E7-C5BC-83C0-BEE0-E04F2ABBBE09}"/>
              </a:ext>
            </a:extLst>
          </p:cNvPr>
          <p:cNvSpPr>
            <a:spLocks noGrp="1"/>
          </p:cNvSpPr>
          <p:nvPr>
            <p:ph type="title"/>
          </p:nvPr>
        </p:nvSpPr>
        <p:spPr/>
        <p:txBody>
          <a:bodyPr>
            <a:normAutofit/>
          </a:bodyPr>
          <a:lstStyle/>
          <a:p>
            <a:r>
              <a:rPr lang="en-US" sz="3600" dirty="0"/>
              <a:t>Drawing Strand </a:t>
            </a:r>
          </a:p>
        </p:txBody>
      </p:sp>
    </p:spTree>
    <p:extLst>
      <p:ext uri="{BB962C8B-B14F-4D97-AF65-F5344CB8AC3E}">
        <p14:creationId xmlns:p14="http://schemas.microsoft.com/office/powerpoint/2010/main" val="48945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70EF75-1CBD-5824-1E66-D7C525DF84FF}"/>
              </a:ext>
            </a:extLst>
          </p:cNvPr>
          <p:cNvSpPr txBox="1"/>
          <p:nvPr/>
        </p:nvSpPr>
        <p:spPr>
          <a:xfrm rot="5400000">
            <a:off x="7969459" y="2817440"/>
            <a:ext cx="5015481" cy="2473790"/>
          </a:xfrm>
          <a:prstGeom prst="rect">
            <a:avLst/>
          </a:prstGeom>
          <a:solidFill>
            <a:schemeClr val="tx1"/>
          </a:solidFill>
          <a:ln>
            <a:solidFill>
              <a:schemeClr val="tx1"/>
            </a:solidFill>
          </a:ln>
        </p:spPr>
        <p:txBody>
          <a:bodyPr wrap="square" rtlCol="0">
            <a:spAutoFit/>
          </a:bodyPr>
          <a:lstStyle/>
          <a:p>
            <a:endParaRPr lang="en-IE" dirty="0"/>
          </a:p>
        </p:txBody>
      </p:sp>
      <p:sp>
        <p:nvSpPr>
          <p:cNvPr id="3" name="TextBox 2">
            <a:extLst>
              <a:ext uri="{FF2B5EF4-FFF2-40B4-BE49-F238E27FC236}">
                <a16:creationId xmlns:a16="http://schemas.microsoft.com/office/drawing/2014/main" id="{DDBA2122-C841-45D1-858D-1601F496F520}"/>
              </a:ext>
            </a:extLst>
          </p:cNvPr>
          <p:cNvSpPr txBox="1"/>
          <p:nvPr/>
        </p:nvSpPr>
        <p:spPr>
          <a:xfrm>
            <a:off x="322512" y="1538790"/>
            <a:ext cx="2842393" cy="2430092"/>
          </a:xfrm>
          <a:prstGeom prst="rect">
            <a:avLst/>
          </a:prstGeom>
          <a:solidFill>
            <a:schemeClr val="tx1"/>
          </a:solidFill>
          <a:ln>
            <a:solidFill>
              <a:schemeClr val="tx1"/>
            </a:solidFill>
          </a:ln>
        </p:spPr>
        <p:txBody>
          <a:bodyPr wrap="square" rtlCol="0">
            <a:spAutoFit/>
          </a:bodyPr>
          <a:lstStyle/>
          <a:p>
            <a:endParaRPr lang="en-IE" dirty="0"/>
          </a:p>
        </p:txBody>
      </p:sp>
      <p:pic>
        <p:nvPicPr>
          <p:cNvPr id="105482" name="Picture 10">
            <a:extLst>
              <a:ext uri="{FF2B5EF4-FFF2-40B4-BE49-F238E27FC236}">
                <a16:creationId xmlns:a16="http://schemas.microsoft.com/office/drawing/2014/main" id="{36BEA367-57AA-504A-272E-9F4A55188D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31" b="33938"/>
          <a:stretch/>
        </p:blipFill>
        <p:spPr bwMode="auto">
          <a:xfrm rot="16200000">
            <a:off x="617164" y="1519301"/>
            <a:ext cx="2242809" cy="24847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9975CD-84AA-4B16-BA01-4C6CF07BD58F}"/>
              </a:ext>
            </a:extLst>
          </p:cNvPr>
          <p:cNvSpPr txBox="1"/>
          <p:nvPr/>
        </p:nvSpPr>
        <p:spPr>
          <a:xfrm>
            <a:off x="339743" y="4120240"/>
            <a:ext cx="5234257" cy="2423546"/>
          </a:xfrm>
          <a:prstGeom prst="rect">
            <a:avLst/>
          </a:prstGeom>
          <a:solidFill>
            <a:schemeClr val="tx1"/>
          </a:solidFill>
          <a:ln>
            <a:solidFill>
              <a:schemeClr val="tx1"/>
            </a:solidFill>
          </a:ln>
        </p:spPr>
        <p:txBody>
          <a:bodyPr wrap="square" rtlCol="0">
            <a:spAutoFit/>
          </a:bodyPr>
          <a:lstStyle/>
          <a:p>
            <a:endParaRPr lang="en-IE" dirty="0"/>
          </a:p>
        </p:txBody>
      </p:sp>
      <p:pic>
        <p:nvPicPr>
          <p:cNvPr id="105480" name="Picture 8">
            <a:extLst>
              <a:ext uri="{FF2B5EF4-FFF2-40B4-BE49-F238E27FC236}">
                <a16:creationId xmlns:a16="http://schemas.microsoft.com/office/drawing/2014/main" id="{55525F4D-19B0-1686-AA35-9CA7ED3D91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024203" y="2991733"/>
            <a:ext cx="2090627" cy="46386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22227DC-200A-41F2-8952-415283894F16}"/>
              </a:ext>
            </a:extLst>
          </p:cNvPr>
          <p:cNvSpPr txBox="1"/>
          <p:nvPr/>
        </p:nvSpPr>
        <p:spPr>
          <a:xfrm>
            <a:off x="3290161" y="1550127"/>
            <a:ext cx="3677567" cy="2410799"/>
          </a:xfrm>
          <a:prstGeom prst="rect">
            <a:avLst/>
          </a:prstGeom>
          <a:solidFill>
            <a:schemeClr val="tx1"/>
          </a:solidFill>
          <a:ln>
            <a:solidFill>
              <a:schemeClr val="tx1"/>
            </a:solidFill>
          </a:ln>
        </p:spPr>
        <p:txBody>
          <a:bodyPr wrap="square" rtlCol="0">
            <a:spAutoFit/>
          </a:bodyPr>
          <a:lstStyle/>
          <a:p>
            <a:endParaRPr lang="en-IE" dirty="0"/>
          </a:p>
        </p:txBody>
      </p:sp>
      <p:pic>
        <p:nvPicPr>
          <p:cNvPr id="105476" name="Picture 4">
            <a:extLst>
              <a:ext uri="{FF2B5EF4-FFF2-40B4-BE49-F238E27FC236}">
                <a16:creationId xmlns:a16="http://schemas.microsoft.com/office/drawing/2014/main" id="{5AC58617-E22C-694A-25E6-B411EDC676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95" b="24060"/>
          <a:stretch/>
        </p:blipFill>
        <p:spPr bwMode="auto">
          <a:xfrm rot="16200000">
            <a:off x="4033982" y="1158509"/>
            <a:ext cx="2175812" cy="3236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218330-444D-49B3-B496-AD75796D7F53}"/>
              </a:ext>
            </a:extLst>
          </p:cNvPr>
          <p:cNvSpPr txBox="1"/>
          <p:nvPr/>
        </p:nvSpPr>
        <p:spPr>
          <a:xfrm rot="5400000">
            <a:off x="5428066" y="2893380"/>
            <a:ext cx="4202922" cy="3097891"/>
          </a:xfrm>
          <a:prstGeom prst="rect">
            <a:avLst/>
          </a:prstGeom>
          <a:solidFill>
            <a:schemeClr val="tx1"/>
          </a:solidFill>
          <a:ln>
            <a:solidFill>
              <a:schemeClr val="tx1"/>
            </a:solidFill>
          </a:ln>
        </p:spPr>
        <p:txBody>
          <a:bodyPr wrap="square" rtlCol="0">
            <a:spAutoFit/>
          </a:bodyPr>
          <a:lstStyle/>
          <a:p>
            <a:endParaRPr lang="en-IE" dirty="0"/>
          </a:p>
        </p:txBody>
      </p:sp>
      <p:pic>
        <p:nvPicPr>
          <p:cNvPr id="105474" name="Picture 2">
            <a:extLst>
              <a:ext uri="{FF2B5EF4-FFF2-40B4-BE49-F238E27FC236}">
                <a16:creationId xmlns:a16="http://schemas.microsoft.com/office/drawing/2014/main" id="{6A5DA56D-F928-1A79-A6CF-CFCD65D0E124}"/>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tretch>
            <a:fillRect/>
          </a:stretch>
        </p:blipFill>
        <p:spPr bwMode="auto">
          <a:xfrm>
            <a:off x="9448478" y="1707266"/>
            <a:ext cx="2095613" cy="46569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A085A360-A125-8117-40D0-628CB3604523}"/>
              </a:ext>
            </a:extLst>
          </p:cNvPr>
          <p:cNvSpPr>
            <a:spLocks noGrp="1"/>
          </p:cNvSpPr>
          <p:nvPr>
            <p:ph type="title"/>
          </p:nvPr>
        </p:nvSpPr>
        <p:spPr/>
        <p:txBody>
          <a:bodyPr>
            <a:normAutofit/>
          </a:bodyPr>
          <a:lstStyle/>
          <a:p>
            <a:r>
              <a:rPr lang="en-US" sz="3600" dirty="0"/>
              <a:t>Drawing Strand </a:t>
            </a:r>
          </a:p>
        </p:txBody>
      </p:sp>
      <p:pic>
        <p:nvPicPr>
          <p:cNvPr id="5" name="Picture 4">
            <a:extLst>
              <a:ext uri="{FF2B5EF4-FFF2-40B4-BE49-F238E27FC236}">
                <a16:creationId xmlns:a16="http://schemas.microsoft.com/office/drawing/2014/main" id="{82894DA3-CCE7-463B-AF36-643455C4B58D}"/>
              </a:ext>
            </a:extLst>
          </p:cNvPr>
          <p:cNvPicPr>
            <a:picLocks noChangeAspect="1"/>
          </p:cNvPicPr>
          <p:nvPr/>
        </p:nvPicPr>
        <p:blipFill>
          <a:blip r:embed="rId7"/>
          <a:stretch>
            <a:fillRect/>
          </a:stretch>
        </p:blipFill>
        <p:spPr>
          <a:xfrm>
            <a:off x="6182656" y="2542411"/>
            <a:ext cx="2705311" cy="3818133"/>
          </a:xfrm>
          <a:prstGeom prst="rect">
            <a:avLst/>
          </a:prstGeom>
        </p:spPr>
      </p:pic>
    </p:spTree>
    <p:extLst>
      <p:ext uri="{BB962C8B-B14F-4D97-AF65-F5344CB8AC3E}">
        <p14:creationId xmlns:p14="http://schemas.microsoft.com/office/powerpoint/2010/main" val="8294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Zn_oHuwVGrI2Muiaqq3zn7M6aR_RXHOowZZe2hhJLFiQ1nK0ZYcnEfKZp18Xnu3pW-C82tzxB998wAHvTabBapEaDPrRSmqrjAKnCzBdqsYaKnGRlkKsSpWYajoxw7y7bcE9VF6aQCzY6WNWGv2PzQ5vceBgz0IwugVUFISoSNS1KDMlVNjyIKfmH4i9wRA5RrZO4pY8Qw">
            <a:hlinkClick r:id="rId3"/>
            <a:extLst>
              <a:ext uri="{FF2B5EF4-FFF2-40B4-BE49-F238E27FC236}">
                <a16:creationId xmlns:a16="http://schemas.microsoft.com/office/drawing/2014/main" id="{E3B948F3-5B1B-4EC3-8E56-ED40A95CC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371" y="1986947"/>
            <a:ext cx="7119257" cy="4319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FB503D-51F9-57C1-0605-ED1B7E7EE074}"/>
              </a:ext>
            </a:extLst>
          </p:cNvPr>
          <p:cNvSpPr>
            <a:spLocks noGrp="1"/>
          </p:cNvSpPr>
          <p:nvPr>
            <p:ph type="title"/>
          </p:nvPr>
        </p:nvSpPr>
        <p:spPr/>
        <p:txBody>
          <a:bodyPr>
            <a:normAutofit/>
          </a:bodyPr>
          <a:lstStyle/>
          <a:p>
            <a:r>
              <a:rPr lang="en-US" sz="3600" dirty="0"/>
              <a:t>Creative Schools – Animation</a:t>
            </a:r>
          </a:p>
        </p:txBody>
      </p:sp>
      <p:sp>
        <p:nvSpPr>
          <p:cNvPr id="3" name="TextBox 2">
            <a:extLst>
              <a:ext uri="{FF2B5EF4-FFF2-40B4-BE49-F238E27FC236}">
                <a16:creationId xmlns:a16="http://schemas.microsoft.com/office/drawing/2014/main" id="{2ECDD874-15BD-4AA5-A504-75A75A477967}"/>
              </a:ext>
            </a:extLst>
          </p:cNvPr>
          <p:cNvSpPr txBox="1"/>
          <p:nvPr/>
        </p:nvSpPr>
        <p:spPr>
          <a:xfrm>
            <a:off x="2501454" y="1395562"/>
            <a:ext cx="7040561" cy="600164"/>
          </a:xfrm>
          <a:prstGeom prst="rect">
            <a:avLst/>
          </a:prstGeom>
          <a:noFill/>
        </p:spPr>
        <p:txBody>
          <a:bodyPr wrap="square" lIns="91440" tIns="45720" rIns="91440" bIns="45720" rtlCol="0" anchor="t">
            <a:spAutoFit/>
          </a:bodyPr>
          <a:lstStyle/>
          <a:p>
            <a:r>
              <a:rPr lang="en-US" dirty="0">
                <a:solidFill>
                  <a:srgbClr val="053B02"/>
                </a:solidFill>
                <a:ea typeface="+mn-lt"/>
                <a:cs typeface="+mn-lt"/>
                <a:hlinkClick r:id="rId3">
                  <a:extLst>
                    <a:ext uri="{A12FA001-AC4F-418D-AE19-62706E023703}">
                      <ahyp:hlinkClr xmlns:ahyp="http://schemas.microsoft.com/office/drawing/2018/hyperlinkcolor" val="tx"/>
                    </a:ext>
                  </a:extLst>
                </a:hlinkClick>
              </a:rPr>
              <a:t>www.magherarneyns.com</a:t>
            </a:r>
            <a:endParaRPr lang="en-US">
              <a:solidFill>
                <a:srgbClr val="053B02"/>
              </a:solidFill>
              <a:ea typeface="+mn-lt"/>
              <a:cs typeface="+mn-lt"/>
            </a:endParaRPr>
          </a:p>
          <a:p>
            <a:r>
              <a:rPr lang="en-US" sz="1500" i="1" dirty="0">
                <a:solidFill>
                  <a:srgbClr val="053B02"/>
                </a:solidFill>
                <a:cs typeface="Calibri"/>
              </a:rPr>
              <a:t>(Creative Schools Animation is the second video on the main home page)</a:t>
            </a:r>
          </a:p>
        </p:txBody>
      </p:sp>
    </p:spTree>
    <p:extLst>
      <p:ext uri="{BB962C8B-B14F-4D97-AF65-F5344CB8AC3E}">
        <p14:creationId xmlns:p14="http://schemas.microsoft.com/office/powerpoint/2010/main" val="305572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418B33-6D52-32F8-0DF7-034839538A95}"/>
              </a:ext>
            </a:extLst>
          </p:cNvPr>
          <p:cNvSpPr/>
          <p:nvPr/>
        </p:nvSpPr>
        <p:spPr bwMode="auto">
          <a:xfrm>
            <a:off x="310896" y="1920240"/>
            <a:ext cx="11576304" cy="44074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pic>
        <p:nvPicPr>
          <p:cNvPr id="106498" name="Picture 2">
            <a:extLst>
              <a:ext uri="{FF2B5EF4-FFF2-40B4-BE49-F238E27FC236}">
                <a16:creationId xmlns:a16="http://schemas.microsoft.com/office/drawing/2014/main" id="{58B9A6A1-0637-4775-F9A0-CCA149944F5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33569" y="2033295"/>
            <a:ext cx="5575062" cy="41812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AE1E74E-14A7-DF18-5EBD-27E9CC5E07DB}"/>
              </a:ext>
            </a:extLst>
          </p:cNvPr>
          <p:cNvSpPr>
            <a:spLocks noGrp="1"/>
          </p:cNvSpPr>
          <p:nvPr>
            <p:ph type="title"/>
          </p:nvPr>
        </p:nvSpPr>
        <p:spPr/>
        <p:txBody>
          <a:bodyPr>
            <a:normAutofit/>
          </a:bodyPr>
          <a:lstStyle/>
          <a:p>
            <a:r>
              <a:rPr lang="en-US" sz="3600" dirty="0"/>
              <a:t>Animation Begins</a:t>
            </a:r>
          </a:p>
        </p:txBody>
      </p:sp>
      <p:pic>
        <p:nvPicPr>
          <p:cNvPr id="106506" name="Picture 10">
            <a:extLst>
              <a:ext uri="{FF2B5EF4-FFF2-40B4-BE49-F238E27FC236}">
                <a16:creationId xmlns:a16="http://schemas.microsoft.com/office/drawing/2014/main" id="{27B2E7E0-9F28-B295-7CA9-9A04DCEE22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1126" y="2039112"/>
            <a:ext cx="5567306" cy="4175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3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04DFF0-83F8-4713-A02B-D30D3591AD36}"/>
              </a:ext>
            </a:extLst>
          </p:cNvPr>
          <p:cNvSpPr/>
          <p:nvPr/>
        </p:nvSpPr>
        <p:spPr>
          <a:xfrm>
            <a:off x="347879" y="2017374"/>
            <a:ext cx="5621311" cy="4291946"/>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282EC728-59FD-4368-A400-D235B46F921B}"/>
              </a:ext>
            </a:extLst>
          </p:cNvPr>
          <p:cNvSpPr/>
          <p:nvPr/>
        </p:nvSpPr>
        <p:spPr>
          <a:xfrm>
            <a:off x="6203070" y="2008039"/>
            <a:ext cx="4824593" cy="371610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6500" name="Picture 4">
            <a:extLst>
              <a:ext uri="{FF2B5EF4-FFF2-40B4-BE49-F238E27FC236}">
                <a16:creationId xmlns:a16="http://schemas.microsoft.com/office/drawing/2014/main" id="{8AC57CED-D9DA-E8B0-D58E-F00DAD359B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677" y="2290658"/>
            <a:ext cx="5115714" cy="3760405"/>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a:extLst>
              <a:ext uri="{FF2B5EF4-FFF2-40B4-BE49-F238E27FC236}">
                <a16:creationId xmlns:a16="http://schemas.microsoft.com/office/drawing/2014/main" id="{2ECC03B3-C9C5-FFEE-F74A-FFE73BCAC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830" y="2217506"/>
            <a:ext cx="4402366" cy="3229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E58140A-ACCB-4A01-8CAF-3F2C028EE71D}"/>
              </a:ext>
            </a:extLst>
          </p:cNvPr>
          <p:cNvSpPr/>
          <p:nvPr/>
        </p:nvSpPr>
        <p:spPr>
          <a:xfrm>
            <a:off x="9345168" y="3205970"/>
            <a:ext cx="2502188" cy="3111149"/>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6504" name="Picture 8">
            <a:extLst>
              <a:ext uri="{FF2B5EF4-FFF2-40B4-BE49-F238E27FC236}">
                <a16:creationId xmlns:a16="http://schemas.microsoft.com/office/drawing/2014/main" id="{2ADB876E-0671-C1F9-4437-BF09743B79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9518281" y="3362253"/>
            <a:ext cx="2146194" cy="279853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FE42271-7F41-8056-A794-4B42ED484C5F}"/>
              </a:ext>
            </a:extLst>
          </p:cNvPr>
          <p:cNvSpPr>
            <a:spLocks noGrp="1"/>
          </p:cNvSpPr>
          <p:nvPr>
            <p:ph type="title"/>
          </p:nvPr>
        </p:nvSpPr>
        <p:spPr>
          <a:xfrm>
            <a:off x="623392" y="548680"/>
            <a:ext cx="11233248" cy="720080"/>
          </a:xfrm>
        </p:spPr>
        <p:txBody>
          <a:bodyPr>
            <a:normAutofit/>
          </a:bodyPr>
          <a:lstStyle/>
          <a:p>
            <a:r>
              <a:rPr lang="en-US" sz="3600" dirty="0"/>
              <a:t>Animation Begins</a:t>
            </a:r>
          </a:p>
        </p:txBody>
      </p:sp>
    </p:spTree>
    <p:extLst>
      <p:ext uri="{BB962C8B-B14F-4D97-AF65-F5344CB8AC3E}">
        <p14:creationId xmlns:p14="http://schemas.microsoft.com/office/powerpoint/2010/main" val="3977132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6525B-5721-84B4-B975-9599A3BC8DF6}"/>
              </a:ext>
            </a:extLst>
          </p:cNvPr>
          <p:cNvSpPr>
            <a:spLocks noGrp="1"/>
          </p:cNvSpPr>
          <p:nvPr>
            <p:ph type="title"/>
          </p:nvPr>
        </p:nvSpPr>
        <p:spPr/>
        <p:txBody>
          <a:bodyPr/>
          <a:lstStyle/>
          <a:p>
            <a:pPr marL="0" indent="0"/>
            <a:r>
              <a:rPr lang="en-US" sz="2400" dirty="0"/>
              <a:t>Pupil Thoughts </a:t>
            </a:r>
          </a:p>
        </p:txBody>
      </p:sp>
      <p:sp>
        <p:nvSpPr>
          <p:cNvPr id="2" name="Speech Bubble: Oval 1">
            <a:extLst>
              <a:ext uri="{FF2B5EF4-FFF2-40B4-BE49-F238E27FC236}">
                <a16:creationId xmlns:a16="http://schemas.microsoft.com/office/drawing/2014/main" id="{715B6642-7588-4FA3-9C12-29C7A67F53F9}"/>
              </a:ext>
            </a:extLst>
          </p:cNvPr>
          <p:cNvSpPr/>
          <p:nvPr/>
        </p:nvSpPr>
        <p:spPr>
          <a:xfrm>
            <a:off x="82296" y="1469928"/>
            <a:ext cx="6267088" cy="2782856"/>
          </a:xfrm>
          <a:prstGeom prst="wedgeEllipseCallout">
            <a:avLst>
              <a:gd name="adj1" fmla="val 54465"/>
              <a:gd name="adj2" fmla="val 54959"/>
            </a:avLst>
          </a:prstGeom>
          <a:solidFill>
            <a:schemeClr val="tx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000" dirty="0">
                <a:solidFill>
                  <a:srgbClr val="000000"/>
                </a:solidFill>
                <a:latin typeface="Ink Free" panose="03080402000500000000" pitchFamily="66" charset="0"/>
                <a:cs typeface="Arial" panose="020B0604020202020204" pitchFamily="34" charset="0"/>
              </a:rPr>
              <a:t>Creative Schools is so fun because you get to draw things that you might never have before. I learned how to do animation and it was hard work but it was amazing after that.</a:t>
            </a:r>
          </a:p>
          <a:p>
            <a:r>
              <a:rPr lang="en-IE" sz="2000" b="1" i="1" dirty="0">
                <a:solidFill>
                  <a:srgbClr val="000000"/>
                </a:solidFill>
                <a:latin typeface="Ink Free" panose="03080402000500000000" pitchFamily="66" charset="0"/>
                <a:cs typeface="Arial" panose="020B0604020202020204" pitchFamily="34" charset="0"/>
              </a:rPr>
              <a:t>Jamie </a:t>
            </a:r>
            <a:endParaRPr lang="en-US" sz="2800" b="1" i="1" dirty="0">
              <a:solidFill>
                <a:srgbClr val="000000"/>
              </a:solidFill>
              <a:latin typeface="Ink Free" panose="03080402000500000000" pitchFamily="66" charset="0"/>
              <a:ea typeface="ＭＳ Ｐゴシック" pitchFamily="-28" charset="-128"/>
              <a:cs typeface="Arial" panose="020B0604020202020204" pitchFamily="34" charset="0"/>
            </a:endParaRPr>
          </a:p>
        </p:txBody>
      </p:sp>
      <p:sp>
        <p:nvSpPr>
          <p:cNvPr id="6" name="Speech Bubble: Oval 5">
            <a:extLst>
              <a:ext uri="{FF2B5EF4-FFF2-40B4-BE49-F238E27FC236}">
                <a16:creationId xmlns:a16="http://schemas.microsoft.com/office/drawing/2014/main" id="{F5718ADE-8898-49B7-AC70-FF612A424098}"/>
              </a:ext>
            </a:extLst>
          </p:cNvPr>
          <p:cNvSpPr/>
          <p:nvPr/>
        </p:nvSpPr>
        <p:spPr>
          <a:xfrm>
            <a:off x="6096000" y="482427"/>
            <a:ext cx="5783773" cy="3711685"/>
          </a:xfrm>
          <a:prstGeom prst="wedgeEllipseCallout">
            <a:avLst>
              <a:gd name="adj1" fmla="val -45643"/>
              <a:gd name="adj2" fmla="val 57514"/>
            </a:avLst>
          </a:prstGeom>
          <a:solidFill>
            <a:srgbClr val="0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Rectangle 9">
            <a:extLst>
              <a:ext uri="{FF2B5EF4-FFF2-40B4-BE49-F238E27FC236}">
                <a16:creationId xmlns:a16="http://schemas.microsoft.com/office/drawing/2014/main" id="{35C78836-1E9B-474D-AC30-1BEF9CEDDB60}"/>
              </a:ext>
            </a:extLst>
          </p:cNvPr>
          <p:cNvSpPr/>
          <p:nvPr/>
        </p:nvSpPr>
        <p:spPr>
          <a:xfrm>
            <a:off x="7030572" y="940148"/>
            <a:ext cx="4168013" cy="3046988"/>
          </a:xfrm>
          <a:prstGeom prst="rect">
            <a:avLst/>
          </a:prstGeom>
        </p:spPr>
        <p:txBody>
          <a:bodyPr wrap="square">
            <a:spAutoFit/>
          </a:bodyPr>
          <a:lstStyle/>
          <a:p>
            <a:pPr eaLnBrk="0" fontAlgn="base" hangingPunct="0">
              <a:spcBef>
                <a:spcPct val="0"/>
              </a:spcBef>
              <a:spcAft>
                <a:spcPct val="0"/>
              </a:spcAft>
            </a:pPr>
            <a:r>
              <a:rPr lang="en-IE" sz="2400" dirty="0">
                <a:latin typeface="Ink Free" panose="03080402000500000000" pitchFamily="66" charset="0"/>
              </a:rPr>
              <a:t>Creative Schools is really fun to do because I love to draw and colour pictures but I never knew I could make these pictures come alive with animation. Every school should do Creative Schools.  </a:t>
            </a:r>
            <a:br>
              <a:rPr lang="en-IE" sz="2400" dirty="0">
                <a:latin typeface="Ink Free" panose="03080402000500000000" pitchFamily="66" charset="0"/>
              </a:rPr>
            </a:br>
            <a:r>
              <a:rPr lang="en-IE" sz="2400" b="1" i="1" dirty="0">
                <a:latin typeface="Ink Free" panose="03080402000500000000" pitchFamily="66" charset="0"/>
              </a:rPr>
              <a:t>Ella</a:t>
            </a:r>
            <a:endParaRPr lang="en-US" sz="2400" b="1" i="1" dirty="0">
              <a:latin typeface="Ink Free" panose="03080402000500000000" pitchFamily="66" charset="0"/>
              <a:ea typeface="ＭＳ Ｐゴシック" pitchFamily="-28" charset="-128"/>
              <a:cs typeface="ＭＳ Ｐゴシック" pitchFamily="-28" charset="-128"/>
            </a:endParaRPr>
          </a:p>
        </p:txBody>
      </p:sp>
      <p:sp>
        <p:nvSpPr>
          <p:cNvPr id="11" name="Speech Bubble: Oval 10">
            <a:extLst>
              <a:ext uri="{FF2B5EF4-FFF2-40B4-BE49-F238E27FC236}">
                <a16:creationId xmlns:a16="http://schemas.microsoft.com/office/drawing/2014/main" id="{5425FF08-D75F-4321-92B1-52B9F0C83D37}"/>
              </a:ext>
            </a:extLst>
          </p:cNvPr>
          <p:cNvSpPr/>
          <p:nvPr/>
        </p:nvSpPr>
        <p:spPr>
          <a:xfrm>
            <a:off x="263854" y="3771900"/>
            <a:ext cx="6267088" cy="2787672"/>
          </a:xfrm>
          <a:prstGeom prst="wedgeEllipseCallout">
            <a:avLst>
              <a:gd name="adj1" fmla="val 49824"/>
              <a:gd name="adj2" fmla="val 55906"/>
            </a:avLst>
          </a:prstGeom>
          <a:solidFill>
            <a:srgbClr val="0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400" dirty="0">
                <a:solidFill>
                  <a:schemeClr val="tx1"/>
                </a:solidFill>
                <a:latin typeface="Ink Free" panose="03080402000500000000" pitchFamily="66" charset="0"/>
              </a:rPr>
              <a:t>   I enjoyed Creative Schools because we drew lots of things. I learned in the Creative Schools that you can do anything you put your mind to.</a:t>
            </a:r>
          </a:p>
          <a:p>
            <a:r>
              <a:rPr lang="en-IE" sz="2400" i="1" dirty="0">
                <a:solidFill>
                  <a:schemeClr val="tx1"/>
                </a:solidFill>
                <a:latin typeface="Ink Free" panose="03080402000500000000" pitchFamily="66" charset="0"/>
              </a:rPr>
              <a:t>       </a:t>
            </a:r>
            <a:r>
              <a:rPr lang="en-IE" sz="2400" b="1" i="1" dirty="0" err="1">
                <a:solidFill>
                  <a:schemeClr val="tx1"/>
                </a:solidFill>
                <a:latin typeface="Ink Free" panose="03080402000500000000" pitchFamily="66" charset="0"/>
              </a:rPr>
              <a:t>Kasparas</a:t>
            </a:r>
            <a:endParaRPr lang="en-IE" sz="2400" b="1" i="1" dirty="0">
              <a:solidFill>
                <a:schemeClr val="tx1"/>
              </a:solidFill>
              <a:latin typeface="Ink Free" panose="03080402000500000000" pitchFamily="66" charset="0"/>
            </a:endParaRPr>
          </a:p>
        </p:txBody>
      </p:sp>
      <p:sp>
        <p:nvSpPr>
          <p:cNvPr id="14" name="Speech Bubble: Oval 13">
            <a:extLst>
              <a:ext uri="{FF2B5EF4-FFF2-40B4-BE49-F238E27FC236}">
                <a16:creationId xmlns:a16="http://schemas.microsoft.com/office/drawing/2014/main" id="{D0D6B3CF-7081-41BC-8D30-165CFB6B3DA2}"/>
              </a:ext>
            </a:extLst>
          </p:cNvPr>
          <p:cNvSpPr/>
          <p:nvPr/>
        </p:nvSpPr>
        <p:spPr>
          <a:xfrm>
            <a:off x="7030572" y="3771900"/>
            <a:ext cx="4897574" cy="2897536"/>
          </a:xfrm>
          <a:prstGeom prst="wedgeEllipseCallout">
            <a:avLst>
              <a:gd name="adj1" fmla="val -64722"/>
              <a:gd name="adj2" fmla="val 39414"/>
            </a:avLst>
          </a:prstGeom>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eaLnBrk="0" fontAlgn="base" hangingPunct="0">
              <a:spcBef>
                <a:spcPct val="0"/>
              </a:spcBef>
              <a:spcAft>
                <a:spcPct val="0"/>
              </a:spcAft>
            </a:pPr>
            <a:r>
              <a:rPr lang="en-IE" sz="2400" dirty="0">
                <a:solidFill>
                  <a:srgbClr val="000000"/>
                </a:solidFill>
                <a:latin typeface="Ink Free" panose="03080402000500000000" pitchFamily="66" charset="0"/>
              </a:rPr>
              <a:t>I like Creative Schools because I learn new things I never thought I could do like animation.</a:t>
            </a:r>
            <a:br>
              <a:rPr lang="en-IE" sz="2400" dirty="0">
                <a:solidFill>
                  <a:srgbClr val="000000"/>
                </a:solidFill>
                <a:latin typeface="Ink Free" panose="03080402000500000000" pitchFamily="66" charset="0"/>
              </a:rPr>
            </a:br>
            <a:r>
              <a:rPr lang="en-IE" sz="2400" i="1" dirty="0">
                <a:solidFill>
                  <a:srgbClr val="000000"/>
                </a:solidFill>
                <a:latin typeface="Ink Free" panose="03080402000500000000" pitchFamily="66" charset="0"/>
              </a:rPr>
              <a:t>Alex</a:t>
            </a:r>
            <a:endParaRPr lang="en-US" sz="2400" i="1" dirty="0">
              <a:solidFill>
                <a:srgbClr val="000000"/>
              </a:solidFill>
              <a:latin typeface="Ink Free" panose="03080402000500000000" pitchFamily="66"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4097058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3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C852F13-A596-477F-8318-6E0ED14076F6}"/>
              </a:ext>
            </a:extLst>
          </p:cNvPr>
          <p:cNvPicPr>
            <a:picLocks noGrp="1" noChangeAspect="1"/>
          </p:cNvPicPr>
          <p:nvPr>
            <p:ph idx="1"/>
          </p:nvPr>
        </p:nvPicPr>
        <p:blipFill>
          <a:blip r:embed="rId3"/>
          <a:stretch>
            <a:fillRect/>
          </a:stretch>
        </p:blipFill>
        <p:spPr>
          <a:xfrm>
            <a:off x="6826157" y="2007173"/>
            <a:ext cx="4328622" cy="4302147"/>
          </a:xfrm>
          <a:prstGeom prst="rect">
            <a:avLst/>
          </a:prstGeom>
        </p:spPr>
      </p:pic>
      <p:sp>
        <p:nvSpPr>
          <p:cNvPr id="4" name="Title 3">
            <a:extLst>
              <a:ext uri="{FF2B5EF4-FFF2-40B4-BE49-F238E27FC236}">
                <a16:creationId xmlns:a16="http://schemas.microsoft.com/office/drawing/2014/main" id="{37701349-842E-A92D-83B8-DA8BC033DDA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Pupil Focus Group – Food for Thought </a:t>
            </a:r>
            <a:endParaRPr lang="en-US" sz="3600" dirty="0"/>
          </a:p>
        </p:txBody>
      </p:sp>
      <p:sp>
        <p:nvSpPr>
          <p:cNvPr id="5" name="Content Placeholder 1">
            <a:extLst>
              <a:ext uri="{FF2B5EF4-FFF2-40B4-BE49-F238E27FC236}">
                <a16:creationId xmlns:a16="http://schemas.microsoft.com/office/drawing/2014/main" id="{373EFE6A-9EDF-F9E9-1037-C754AD27A7F1}"/>
              </a:ext>
            </a:extLst>
          </p:cNvPr>
          <p:cNvSpPr txBox="1">
            <a:spLocks/>
          </p:cNvSpPr>
          <p:nvPr/>
        </p:nvSpPr>
        <p:spPr bwMode="auto">
          <a:xfrm>
            <a:off x="623392" y="1509391"/>
            <a:ext cx="5960288"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11" rIns="91423" bIns="45711" numCol="1" anchor="t" anchorCtr="0" compatLnSpc="1">
            <a:prstTxWarp prst="textNoShape">
              <a:avLst/>
            </a:prstTxWarp>
          </a:bodyPr>
          <a:lstStyle>
            <a:lvl1pPr marL="342900" indent="-342900" algn="l" defTabSz="912813" rtl="0" eaLnBrk="0" fontAlgn="base" hangingPunct="0">
              <a:spcBef>
                <a:spcPct val="20000"/>
              </a:spcBef>
              <a:spcAft>
                <a:spcPct val="0"/>
              </a:spcAft>
              <a:buSzPct val="95000"/>
              <a:defRPr sz="2400">
                <a:solidFill>
                  <a:srgbClr val="000000"/>
                </a:solidFill>
                <a:latin typeface="Arial" panose="020B0604020202020204" pitchFamily="34" charset="0"/>
                <a:ea typeface="MS PGothic" pitchFamily="34" charset="-128"/>
                <a:cs typeface="Arial" panose="020B0604020202020204" pitchFamily="34" charset="0"/>
              </a:defRPr>
            </a:lvl1pPr>
            <a:lvl2pPr marL="75837" indent="0" algn="l" defTabSz="912813" rtl="0" eaLnBrk="0" fontAlgn="base" hangingPunct="0">
              <a:spcBef>
                <a:spcPct val="20000"/>
              </a:spcBef>
              <a:spcAft>
                <a:spcPct val="0"/>
              </a:spcAft>
              <a:buClr>
                <a:srgbClr val="62AF36"/>
              </a:buClr>
              <a:buSzPct val="100000"/>
              <a:buFontTx/>
              <a:buNone/>
              <a:defRPr sz="2200">
                <a:solidFill>
                  <a:srgbClr val="747474"/>
                </a:solidFill>
                <a:latin typeface="Arial" panose="020B0604020202020204" pitchFamily="34" charset="0"/>
                <a:ea typeface="Geneva" charset="0"/>
                <a:cs typeface="Arial" panose="020B0604020202020204" pitchFamily="34" charset="0"/>
              </a:defRPr>
            </a:lvl2pPr>
            <a:lvl3pPr marL="720000" indent="-228600" algn="l" defTabSz="912813" rtl="0" eaLnBrk="0" fontAlgn="base" hangingPunct="0">
              <a:spcBef>
                <a:spcPct val="20000"/>
              </a:spcBef>
              <a:spcAft>
                <a:spcPct val="0"/>
              </a:spcAft>
              <a:buClr>
                <a:srgbClr val="919191"/>
              </a:buClr>
              <a:buSzPct val="100000"/>
              <a:buFont typeface="Times" pitchFamily="2" charset="0"/>
              <a:buChar char="•"/>
              <a:defRPr sz="2000">
                <a:solidFill>
                  <a:srgbClr val="1B1B5C"/>
                </a:solidFill>
                <a:latin typeface="+mn-lt"/>
                <a:ea typeface="Geneva" pitchFamily="-8" charset="-128"/>
                <a:cs typeface="Arial" panose="020B0604020202020204" pitchFamily="34" charset="0"/>
              </a:defRPr>
            </a:lvl3pPr>
            <a:lvl4pPr marL="1080000" indent="-228600" algn="l" defTabSz="912813" rtl="0" eaLnBrk="0" fontAlgn="base" hangingPunct="0">
              <a:spcBef>
                <a:spcPct val="20000"/>
              </a:spcBef>
              <a:spcAft>
                <a:spcPct val="0"/>
              </a:spcAft>
              <a:buClr>
                <a:srgbClr val="919191"/>
              </a:buClr>
              <a:buSzPct val="100000"/>
              <a:buFont typeface="Times" pitchFamily="2" charset="0"/>
              <a:buChar char="•"/>
              <a:defRPr sz="2000" i="1">
                <a:solidFill>
                  <a:srgbClr val="1B1B5C"/>
                </a:solidFill>
                <a:latin typeface="+mn-lt"/>
                <a:ea typeface="Geneva" pitchFamily="-8" charset="-128"/>
                <a:cs typeface="Geneva" charset="0"/>
              </a:defRPr>
            </a:lvl4pPr>
            <a:lvl5pPr marL="1440000" indent="-228600" algn="l" defTabSz="912813" rtl="0" eaLnBrk="0" fontAlgn="base" hangingPunct="0">
              <a:spcBef>
                <a:spcPct val="20000"/>
              </a:spcBef>
              <a:spcAft>
                <a:spcPct val="0"/>
              </a:spcAft>
              <a:buClr>
                <a:srgbClr val="62AF36"/>
              </a:buClr>
              <a:buSzPct val="100000"/>
              <a:buFont typeface="Times" pitchFamily="2" charset="0"/>
              <a:buChar char="•"/>
              <a:defRPr sz="2000">
                <a:solidFill>
                  <a:srgbClr val="62AF36"/>
                </a:solidFill>
                <a:latin typeface="+mn-lt"/>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endParaRPr lang="en-US" sz="28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using a step by step approach</a:t>
            </a:r>
          </a:p>
          <a:p>
            <a:pPr marL="285750" indent="-285750">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having time to plan, sketch ideas</a:t>
            </a:r>
          </a:p>
          <a:p>
            <a:pPr marL="285750" indent="-285750">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having a chance to practice, explore and develop own ideas </a:t>
            </a:r>
          </a:p>
          <a:p>
            <a:pPr marL="285750" indent="-285750">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taking time to stop and look</a:t>
            </a:r>
          </a:p>
          <a:p>
            <a:pPr marL="285750" indent="-285750">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linking art to other subjects</a:t>
            </a:r>
          </a:p>
        </p:txBody>
      </p:sp>
    </p:spTree>
    <p:extLst>
      <p:ext uri="{BB962C8B-B14F-4D97-AF65-F5344CB8AC3E}">
        <p14:creationId xmlns:p14="http://schemas.microsoft.com/office/powerpoint/2010/main" val="2299725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19C64-A989-40F2-9823-5E13882902C4}"/>
              </a:ext>
            </a:extLst>
          </p:cNvPr>
          <p:cNvPicPr>
            <a:picLocks noChangeAspect="1"/>
          </p:cNvPicPr>
          <p:nvPr/>
        </p:nvPicPr>
        <p:blipFill>
          <a:blip r:embed="rId3"/>
          <a:stretch>
            <a:fillRect/>
          </a:stretch>
        </p:blipFill>
        <p:spPr>
          <a:xfrm>
            <a:off x="1891392" y="1587555"/>
            <a:ext cx="5240928" cy="805748"/>
          </a:xfrm>
          <a:prstGeom prst="rect">
            <a:avLst/>
          </a:prstGeom>
        </p:spPr>
      </p:pic>
      <p:sp>
        <p:nvSpPr>
          <p:cNvPr id="7" name="TextBox 6">
            <a:extLst>
              <a:ext uri="{FF2B5EF4-FFF2-40B4-BE49-F238E27FC236}">
                <a16:creationId xmlns:a16="http://schemas.microsoft.com/office/drawing/2014/main" id="{6CD379D7-E0D6-472C-B6C5-D0F70B4E5818}"/>
              </a:ext>
            </a:extLst>
          </p:cNvPr>
          <p:cNvSpPr txBox="1"/>
          <p:nvPr/>
        </p:nvSpPr>
        <p:spPr>
          <a:xfrm>
            <a:off x="1891392" y="2551837"/>
            <a:ext cx="5240928" cy="1754326"/>
          </a:xfrm>
          <a:prstGeom prst="rect">
            <a:avLst/>
          </a:prstGeom>
          <a:solidFill>
            <a:schemeClr val="bg1"/>
          </a:solidFill>
          <a:ln>
            <a:solidFill>
              <a:schemeClr val="bg1"/>
            </a:solidFill>
          </a:ln>
        </p:spPr>
        <p:txBody>
          <a:bodyPr wrap="square" rtlCol="0">
            <a:spAutoFit/>
          </a:bodyPr>
          <a:lstStyle/>
          <a:p>
            <a:pPr algn="ctr"/>
            <a:r>
              <a:rPr lang="en-US" sz="3600" dirty="0">
                <a:latin typeface="Arial Black" panose="020B0A04020102020204" pitchFamily="34" charset="0"/>
              </a:rPr>
              <a:t>Local Arts </a:t>
            </a:r>
          </a:p>
          <a:p>
            <a:pPr algn="ctr"/>
            <a:r>
              <a:rPr lang="en-US" sz="3600" dirty="0">
                <a:latin typeface="Arial Black" panose="020B0A04020102020204" pitchFamily="34" charset="0"/>
              </a:rPr>
              <a:t>in Education Partnership</a:t>
            </a:r>
            <a:endParaRPr lang="en-IE" sz="3600" dirty="0">
              <a:latin typeface="Arial Black" panose="020B0A04020102020204" pitchFamily="34" charset="0"/>
            </a:endParaRPr>
          </a:p>
        </p:txBody>
      </p:sp>
      <p:sp>
        <p:nvSpPr>
          <p:cNvPr id="8" name="TextBox 7">
            <a:extLst>
              <a:ext uri="{FF2B5EF4-FFF2-40B4-BE49-F238E27FC236}">
                <a16:creationId xmlns:a16="http://schemas.microsoft.com/office/drawing/2014/main" id="{891DDD48-DB17-482B-9C94-319BD518BBCF}"/>
              </a:ext>
            </a:extLst>
          </p:cNvPr>
          <p:cNvSpPr txBox="1"/>
          <p:nvPr/>
        </p:nvSpPr>
        <p:spPr>
          <a:xfrm>
            <a:off x="103963" y="1587555"/>
            <a:ext cx="1685648" cy="2729826"/>
          </a:xfrm>
          <a:prstGeom prst="rect">
            <a:avLst/>
          </a:prstGeom>
          <a:solidFill>
            <a:schemeClr val="bg1"/>
          </a:solidFill>
        </p:spPr>
        <p:txBody>
          <a:bodyPr wrap="square" rtlCol="0">
            <a:spAutoFit/>
          </a:bodyPr>
          <a:lstStyle/>
          <a:p>
            <a:endParaRPr lang="en-IE" dirty="0"/>
          </a:p>
        </p:txBody>
      </p:sp>
      <p:pic>
        <p:nvPicPr>
          <p:cNvPr id="6" name="Picture 5">
            <a:extLst>
              <a:ext uri="{FF2B5EF4-FFF2-40B4-BE49-F238E27FC236}">
                <a16:creationId xmlns:a16="http://schemas.microsoft.com/office/drawing/2014/main" id="{FC4779D2-A01B-4F29-81E0-BB9BE34ACCA2}"/>
              </a:ext>
            </a:extLst>
          </p:cNvPr>
          <p:cNvPicPr>
            <a:picLocks noChangeAspect="1"/>
          </p:cNvPicPr>
          <p:nvPr/>
        </p:nvPicPr>
        <p:blipFill>
          <a:blip r:embed="rId4"/>
          <a:stretch>
            <a:fillRect/>
          </a:stretch>
        </p:blipFill>
        <p:spPr>
          <a:xfrm>
            <a:off x="202303" y="1807649"/>
            <a:ext cx="1488967" cy="2289638"/>
          </a:xfrm>
          <a:prstGeom prst="rect">
            <a:avLst/>
          </a:prstGeom>
        </p:spPr>
      </p:pic>
    </p:spTree>
    <p:extLst>
      <p:ext uri="{BB962C8B-B14F-4D97-AF65-F5344CB8AC3E}">
        <p14:creationId xmlns:p14="http://schemas.microsoft.com/office/powerpoint/2010/main" val="207177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231E2D3F-9CEB-5AD1-1AC8-0B0BD7AA0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90" y="1997259"/>
            <a:ext cx="4310438" cy="4310438"/>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a:extLst>
              <a:ext uri="{FF2B5EF4-FFF2-40B4-BE49-F238E27FC236}">
                <a16:creationId xmlns:a16="http://schemas.microsoft.com/office/drawing/2014/main" id="{C9FA1A70-70CC-C5EC-544D-36E744F387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5130" y="2018291"/>
            <a:ext cx="3630294" cy="4289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730E20-F44E-6777-98AB-B318212311A0}"/>
              </a:ext>
            </a:extLst>
          </p:cNvPr>
          <p:cNvSpPr>
            <a:spLocks noGrp="1"/>
          </p:cNvSpPr>
          <p:nvPr>
            <p:ph type="title"/>
          </p:nvPr>
        </p:nvSpPr>
        <p:spPr/>
        <p:txBody>
          <a:bodyPr>
            <a:normAutofit/>
          </a:bodyPr>
          <a:lstStyle/>
          <a:p>
            <a:r>
              <a:rPr lang="en-US" sz="3600" dirty="0"/>
              <a:t>Getting to know the School Community</a:t>
            </a:r>
          </a:p>
        </p:txBody>
      </p:sp>
    </p:spTree>
    <p:extLst>
      <p:ext uri="{BB962C8B-B14F-4D97-AF65-F5344CB8AC3E}">
        <p14:creationId xmlns:p14="http://schemas.microsoft.com/office/powerpoint/2010/main" val="2276209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CE2320-4A40-270E-E3BB-B2888096B8F0}"/>
              </a:ext>
            </a:extLst>
          </p:cNvPr>
          <p:cNvSpPr>
            <a:spLocks noGrp="1"/>
          </p:cNvSpPr>
          <p:nvPr>
            <p:ph type="title"/>
          </p:nvPr>
        </p:nvSpPr>
        <p:spPr/>
        <p:txBody>
          <a:bodyPr/>
          <a:lstStyle/>
          <a:p>
            <a:r>
              <a:rPr lang="en-US" sz="3600" dirty="0"/>
              <a:t>Exploring  ‘Creativity’</a:t>
            </a:r>
          </a:p>
        </p:txBody>
      </p:sp>
      <p:pic>
        <p:nvPicPr>
          <p:cNvPr id="94210" name="Picture 2">
            <a:extLst>
              <a:ext uri="{FF2B5EF4-FFF2-40B4-BE49-F238E27FC236}">
                <a16:creationId xmlns:a16="http://schemas.microsoft.com/office/drawing/2014/main" id="{F044B85D-7A80-0F65-AF53-F2EDAB49459F}"/>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97962" y="1966374"/>
            <a:ext cx="5583692" cy="41877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976CE9-FDEC-8F42-9925-7DE6316287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419984" y="1847569"/>
            <a:ext cx="5583691" cy="44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ext uri="{91240B29-F687-4f45-9708-019B960494DF}"/>
            <a:ext uri="{FAA26D3D-D897-4be2-8F04-BA451C77F1D7}"/>
          </a:extLst>
        </p:spPr>
      </p:pic>
      <p:pic>
        <p:nvPicPr>
          <p:cNvPr id="7" name="Picture 4">
            <a:extLst>
              <a:ext uri="{FF2B5EF4-FFF2-40B4-BE49-F238E27FC236}">
                <a16:creationId xmlns:a16="http://schemas.microsoft.com/office/drawing/2014/main" id="{DE238388-2407-BE0C-3147-1A86049D0C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473705" y="2133807"/>
            <a:ext cx="5583691" cy="385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ext uri="{91240B29-F687-4f45-9708-019B960494DF}"/>
            <a:ext uri="{FAA26D3D-D897-4be2-8F04-BA451C77F1D7}"/>
          </a:extLst>
        </p:spPr>
      </p:pic>
    </p:spTree>
    <p:extLst>
      <p:ext uri="{BB962C8B-B14F-4D97-AF65-F5344CB8AC3E}">
        <p14:creationId xmlns:p14="http://schemas.microsoft.com/office/powerpoint/2010/main" val="187850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6B299D03-BD59-0566-F9F8-B12D035C9F6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rot="16200000">
            <a:off x="1279758" y="2044698"/>
            <a:ext cx="5500911" cy="41256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FAB53C-F834-2B7A-8764-38141540FDA9}"/>
              </a:ext>
            </a:extLst>
          </p:cNvPr>
          <p:cNvSpPr>
            <a:spLocks noGrp="1"/>
          </p:cNvSpPr>
          <p:nvPr>
            <p:ph type="title"/>
          </p:nvPr>
        </p:nvSpPr>
        <p:spPr/>
        <p:txBody>
          <a:bodyPr>
            <a:normAutofit/>
          </a:bodyPr>
          <a:lstStyle/>
          <a:p>
            <a:r>
              <a:rPr lang="en-US" sz="3600" dirty="0"/>
              <a:t>Exploring  ‘Creativity</a:t>
            </a:r>
          </a:p>
        </p:txBody>
      </p:sp>
      <p:pic>
        <p:nvPicPr>
          <p:cNvPr id="95236" name="Picture 4">
            <a:extLst>
              <a:ext uri="{FF2B5EF4-FFF2-40B4-BE49-F238E27FC236}">
                <a16:creationId xmlns:a16="http://schemas.microsoft.com/office/drawing/2014/main" id="{DA2A7272-9E71-255F-21B1-33D72F3DCB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408389" y="2044698"/>
            <a:ext cx="5500912" cy="412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0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EC84316-DDB2-E1BA-62B5-D3478C2F84FB}"/>
              </a:ext>
            </a:extLst>
          </p:cNvPr>
          <p:cNvPicPr>
            <a:picLocks noGrp="1" noChangeAspect="1" noChangeArrowheads="1"/>
          </p:cNvPicPr>
          <p:nvPr>
            <p:ph idx="10"/>
          </p:nvPr>
        </p:nvPicPr>
        <p:blipFill rotWithShape="1">
          <a:blip r:embed="rId3">
            <a:extLst>
              <a:ext uri="{28A0092B-C50C-407E-A947-70E740481C1C}">
                <a14:useLocalDpi xmlns:a14="http://schemas.microsoft.com/office/drawing/2010/main" val="0"/>
              </a:ext>
            </a:extLst>
          </a:blip>
          <a:srcRect t="1102"/>
          <a:stretch/>
        </p:blipFill>
        <p:spPr bwMode="auto">
          <a:xfrm>
            <a:off x="5969285" y="470760"/>
            <a:ext cx="6190631" cy="6350664"/>
          </a:xfrm>
          <a:prstGeom prst="rect">
            <a:avLst/>
          </a:prstGeom>
          <a:noFill/>
          <a:ln w="38100">
            <a:solidFill>
              <a:srgbClr val="000000"/>
            </a:solidFill>
          </a:ln>
        </p:spPr>
      </p:pic>
      <p:sp>
        <p:nvSpPr>
          <p:cNvPr id="2" name="Title 1">
            <a:extLst>
              <a:ext uri="{FF2B5EF4-FFF2-40B4-BE49-F238E27FC236}">
                <a16:creationId xmlns:a16="http://schemas.microsoft.com/office/drawing/2014/main" id="{4D487AD1-A706-B66F-2749-B4280DF2C84C}"/>
              </a:ext>
            </a:extLst>
          </p:cNvPr>
          <p:cNvSpPr>
            <a:spLocks noGrp="1"/>
          </p:cNvSpPr>
          <p:nvPr>
            <p:ph type="title" idx="4294967295"/>
          </p:nvPr>
        </p:nvSpPr>
        <p:spPr>
          <a:xfrm>
            <a:off x="697593" y="895837"/>
            <a:ext cx="4527550" cy="2155371"/>
          </a:xfrm>
        </p:spPr>
        <p:txBody>
          <a:bodyPr/>
          <a:lstStyle/>
          <a:p>
            <a:pPr>
              <a:lnSpc>
                <a:spcPct val="100000"/>
              </a:lnSpc>
            </a:pPr>
            <a:r>
              <a:rPr lang="en-IE" sz="4400" b="1" dirty="0">
                <a:latin typeface="Arial" panose="020B0604020202020204" pitchFamily="34" charset="0"/>
                <a:cs typeface="Arial" panose="020B0604020202020204" pitchFamily="34" charset="0"/>
              </a:rPr>
              <a:t>Creativity </a:t>
            </a:r>
            <a:br>
              <a:rPr lang="en-IE" sz="4400" b="1" dirty="0">
                <a:latin typeface="Arial" panose="020B0604020202020204" pitchFamily="34" charset="0"/>
                <a:cs typeface="Arial" panose="020B0604020202020204" pitchFamily="34" charset="0"/>
              </a:rPr>
            </a:br>
            <a:r>
              <a:rPr lang="en-IE" sz="4400" b="1" dirty="0">
                <a:latin typeface="Arial" panose="020B0604020202020204" pitchFamily="34" charset="0"/>
                <a:cs typeface="Arial" panose="020B0604020202020204" pitchFamily="34" charset="0"/>
              </a:rPr>
              <a:t>and Remote Learning</a:t>
            </a:r>
            <a:endParaRPr lang="en-US" sz="4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D7EF7AA-C19F-A445-3FA5-B21C2F65697A}"/>
              </a:ext>
            </a:extLst>
          </p:cNvPr>
          <p:cNvSpPr txBox="1"/>
          <p:nvPr/>
        </p:nvSpPr>
        <p:spPr>
          <a:xfrm>
            <a:off x="3810000" y="3198167"/>
            <a:ext cx="4572000" cy="369332"/>
          </a:xfrm>
          <a:prstGeom prst="rect">
            <a:avLst/>
          </a:prstGeom>
          <a:noFill/>
        </p:spPr>
        <p:txBody>
          <a:bodyPr wrap="square">
            <a:spAutoFit/>
          </a:bodyPr>
          <a:lstStyle/>
          <a:p>
            <a:r>
              <a:rPr lang="en-IE" dirty="0"/>
              <a:t> </a:t>
            </a:r>
            <a:endParaRPr lang="en-US" dirty="0"/>
          </a:p>
        </p:txBody>
      </p:sp>
    </p:spTree>
    <p:extLst>
      <p:ext uri="{BB962C8B-B14F-4D97-AF65-F5344CB8AC3E}">
        <p14:creationId xmlns:p14="http://schemas.microsoft.com/office/powerpoint/2010/main" val="386606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7EF7AA-C19F-A445-3FA5-B21C2F65697A}"/>
              </a:ext>
            </a:extLst>
          </p:cNvPr>
          <p:cNvSpPr txBox="1"/>
          <p:nvPr/>
        </p:nvSpPr>
        <p:spPr>
          <a:xfrm>
            <a:off x="3810000" y="3198167"/>
            <a:ext cx="4572000" cy="369332"/>
          </a:xfrm>
          <a:prstGeom prst="rect">
            <a:avLst/>
          </a:prstGeom>
          <a:noFill/>
        </p:spPr>
        <p:txBody>
          <a:bodyPr wrap="square">
            <a:spAutoFit/>
          </a:bodyPr>
          <a:lstStyle/>
          <a:p>
            <a:r>
              <a:rPr lang="en-IE" dirty="0"/>
              <a:t> </a:t>
            </a:r>
            <a:endParaRPr lang="en-US" dirty="0"/>
          </a:p>
        </p:txBody>
      </p:sp>
      <p:sp>
        <p:nvSpPr>
          <p:cNvPr id="7" name="TextBox 6">
            <a:extLst>
              <a:ext uri="{FF2B5EF4-FFF2-40B4-BE49-F238E27FC236}">
                <a16:creationId xmlns:a16="http://schemas.microsoft.com/office/drawing/2014/main" id="{25012398-058A-2367-8383-DD34E57CA02A}"/>
              </a:ext>
            </a:extLst>
          </p:cNvPr>
          <p:cNvSpPr txBox="1"/>
          <p:nvPr/>
        </p:nvSpPr>
        <p:spPr>
          <a:xfrm>
            <a:off x="3810000" y="3198168"/>
            <a:ext cx="4572000" cy="369332"/>
          </a:xfrm>
          <a:prstGeom prst="rect">
            <a:avLst/>
          </a:prstGeom>
          <a:noFill/>
        </p:spPr>
        <p:txBody>
          <a:bodyPr wrap="square">
            <a:spAutoFit/>
          </a:bodyPr>
          <a:lstStyle/>
          <a:p>
            <a:r>
              <a:rPr lang="en-IE" dirty="0"/>
              <a:t> </a:t>
            </a:r>
            <a:endParaRPr lang="en-US" dirty="0"/>
          </a:p>
        </p:txBody>
      </p:sp>
      <p:sp>
        <p:nvSpPr>
          <p:cNvPr id="9" name="TextBox 8">
            <a:extLst>
              <a:ext uri="{FF2B5EF4-FFF2-40B4-BE49-F238E27FC236}">
                <a16:creationId xmlns:a16="http://schemas.microsoft.com/office/drawing/2014/main" id="{D4816182-5567-1B7A-8F62-995B7A056E66}"/>
              </a:ext>
            </a:extLst>
          </p:cNvPr>
          <p:cNvSpPr txBox="1"/>
          <p:nvPr/>
        </p:nvSpPr>
        <p:spPr>
          <a:xfrm>
            <a:off x="5026653" y="4105745"/>
            <a:ext cx="4572000" cy="369332"/>
          </a:xfrm>
          <a:prstGeom prst="rect">
            <a:avLst/>
          </a:prstGeom>
          <a:noFill/>
        </p:spPr>
        <p:txBody>
          <a:bodyPr wrap="square">
            <a:spAutoFit/>
          </a:bodyPr>
          <a:lstStyle/>
          <a:p>
            <a:r>
              <a:rPr lang="en-IE" dirty="0"/>
              <a:t> </a:t>
            </a:r>
            <a:endParaRPr lang="en-US" dirty="0"/>
          </a:p>
        </p:txBody>
      </p:sp>
      <p:sp>
        <p:nvSpPr>
          <p:cNvPr id="13" name="TextBox 12">
            <a:extLst>
              <a:ext uri="{FF2B5EF4-FFF2-40B4-BE49-F238E27FC236}">
                <a16:creationId xmlns:a16="http://schemas.microsoft.com/office/drawing/2014/main" id="{70525091-41A6-D64F-EA36-A722EC840606}"/>
              </a:ext>
            </a:extLst>
          </p:cNvPr>
          <p:cNvSpPr txBox="1"/>
          <p:nvPr/>
        </p:nvSpPr>
        <p:spPr>
          <a:xfrm>
            <a:off x="3810000" y="3198168"/>
            <a:ext cx="4572000" cy="369332"/>
          </a:xfrm>
          <a:prstGeom prst="rect">
            <a:avLst/>
          </a:prstGeom>
          <a:noFill/>
        </p:spPr>
        <p:txBody>
          <a:bodyPr wrap="square">
            <a:spAutoFit/>
          </a:bodyPr>
          <a:lstStyle/>
          <a:p>
            <a:r>
              <a:rPr lang="en-IE" dirty="0"/>
              <a:t> </a:t>
            </a:r>
            <a:endParaRPr lang="en-US" dirty="0"/>
          </a:p>
        </p:txBody>
      </p:sp>
      <p:pic>
        <p:nvPicPr>
          <p:cNvPr id="6" name="A- Creative school playground">
            <a:hlinkClick r:id="" action="ppaction://media"/>
            <a:extLst>
              <a:ext uri="{FF2B5EF4-FFF2-40B4-BE49-F238E27FC236}">
                <a16:creationId xmlns:a16="http://schemas.microsoft.com/office/drawing/2014/main" id="{5D03E68B-4A78-42CB-95C1-D901BEA32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81622" y="803166"/>
            <a:ext cx="7129879" cy="4790001"/>
          </a:xfrm>
          <a:prstGeom prst="rect">
            <a:avLst/>
          </a:prstGeom>
        </p:spPr>
      </p:pic>
      <p:sp>
        <p:nvSpPr>
          <p:cNvPr id="14" name="Title 1">
            <a:extLst>
              <a:ext uri="{FF2B5EF4-FFF2-40B4-BE49-F238E27FC236}">
                <a16:creationId xmlns:a16="http://schemas.microsoft.com/office/drawing/2014/main" id="{44975162-DDF0-40EA-A1F6-17175562FBE2}"/>
              </a:ext>
            </a:extLst>
          </p:cNvPr>
          <p:cNvSpPr txBox="1">
            <a:spLocks/>
          </p:cNvSpPr>
          <p:nvPr/>
        </p:nvSpPr>
        <p:spPr bwMode="auto">
          <a:xfrm>
            <a:off x="697593" y="895837"/>
            <a:ext cx="4527550" cy="215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25200" numCol="1" anchor="b" anchorCtr="0" compatLnSpc="1">
            <a:prstTxWarp prst="textNoShape">
              <a:avLst/>
            </a:prstTxWarp>
          </a:bodyPr>
          <a:lstStyle>
            <a:lvl1pPr algn="l" defTabSz="912813" rtl="0" eaLnBrk="0" fontAlgn="base" hangingPunct="0">
              <a:lnSpc>
                <a:spcPct val="80000"/>
              </a:lnSpc>
              <a:spcBef>
                <a:spcPct val="0"/>
              </a:spcBef>
              <a:spcAft>
                <a:spcPct val="0"/>
              </a:spcAft>
              <a:defRPr sz="2400" b="1">
                <a:solidFill>
                  <a:schemeClr val="tx1"/>
                </a:solidFill>
                <a:latin typeface="Arial" panose="020B0604020202020204" pitchFamily="34" charset="0"/>
                <a:ea typeface="MS PGothic" pitchFamily="34" charset="-128"/>
                <a:cs typeface="Arial" panose="020B0604020202020204" pitchFamily="34" charset="0"/>
              </a:defRPr>
            </a:lvl1pPr>
            <a:lvl2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2pPr>
            <a:lvl3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3pPr>
            <a:lvl4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4pPr>
            <a:lvl5pPr algn="l" defTabSz="912813" rtl="0" eaLnBrk="0" fontAlgn="base" hangingPunct="0">
              <a:lnSpc>
                <a:spcPct val="80000"/>
              </a:lnSpc>
              <a:spcBef>
                <a:spcPct val="0"/>
              </a:spcBef>
              <a:spcAft>
                <a:spcPct val="0"/>
              </a:spcAft>
              <a:defRPr sz="2400" b="1">
                <a:solidFill>
                  <a:schemeClr val="tx1"/>
                </a:solidFill>
                <a:latin typeface="Apercu Pro Medium"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pPr>
              <a:lnSpc>
                <a:spcPct val="100000"/>
              </a:lnSpc>
            </a:pPr>
            <a:r>
              <a:rPr lang="en-IE" sz="4400" kern="0" dirty="0"/>
              <a:t>Creativity </a:t>
            </a:r>
            <a:br>
              <a:rPr lang="en-IE" sz="4400" kern="0" dirty="0"/>
            </a:br>
            <a:r>
              <a:rPr lang="en-IE" sz="4400" kern="0" dirty="0"/>
              <a:t>and Remote Learning</a:t>
            </a:r>
            <a:endParaRPr lang="en-US" sz="4400" kern="0" dirty="0"/>
          </a:p>
        </p:txBody>
      </p:sp>
    </p:spTree>
    <p:extLst>
      <p:ext uri="{BB962C8B-B14F-4D97-AF65-F5344CB8AC3E}">
        <p14:creationId xmlns:p14="http://schemas.microsoft.com/office/powerpoint/2010/main" val="35142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vised AC strategy template">
  <a:themeElements>
    <a:clrScheme name="Arts Council Colours">
      <a:dk1>
        <a:srgbClr val="102856"/>
      </a:dk1>
      <a:lt1>
        <a:srgbClr val="FFFFFF"/>
      </a:lt1>
      <a:dk2>
        <a:srgbClr val="6D88BD"/>
      </a:dk2>
      <a:lt2>
        <a:srgbClr val="FFFFFF"/>
      </a:lt2>
      <a:accent1>
        <a:srgbClr val="B1CDEC"/>
      </a:accent1>
      <a:accent2>
        <a:srgbClr val="EDD222"/>
      </a:accent2>
      <a:accent3>
        <a:srgbClr val="DC9300"/>
      </a:accent3>
      <a:accent4>
        <a:srgbClr val="B3AB83"/>
      </a:accent4>
      <a:accent5>
        <a:srgbClr val="A62C08"/>
      </a:accent5>
      <a:accent6>
        <a:srgbClr val="B1AC00"/>
      </a:accent6>
      <a:hlink>
        <a:srgbClr val="00603B"/>
      </a:hlink>
      <a:folHlink>
        <a:srgbClr val="6D5D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turning2022_x002f_23 xmlns="e5bb3fd5-c1e7-493b-b3b4-501e956a148f">true</Returning2022_x002f_23>
    <TaxCatchAll xmlns="1c3f1e20-8f12-4933-a769-707ba8c9238b" xsi:nil="true"/>
    <lcf76f155ced4ddcb4097134ff3c332f xmlns="e5bb3fd5-c1e7-493b-b3b4-501e956a148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06A819AAAB204BBE9FEAAD95B9E28B" ma:contentTypeVersion="17" ma:contentTypeDescription="Create a new document." ma:contentTypeScope="" ma:versionID="7c9ae51608aff5200ad186f41beef9a5">
  <xsd:schema xmlns:xsd="http://www.w3.org/2001/XMLSchema" xmlns:xs="http://www.w3.org/2001/XMLSchema" xmlns:p="http://schemas.microsoft.com/office/2006/metadata/properties" xmlns:ns2="e5bb3fd5-c1e7-493b-b3b4-501e956a148f" xmlns:ns3="1c3f1e20-8f12-4933-a769-707ba8c9238b" targetNamespace="http://schemas.microsoft.com/office/2006/metadata/properties" ma:root="true" ma:fieldsID="f01a43838c97b35a84064f4624f19ed3" ns2:_="" ns3:_="">
    <xsd:import namespace="e5bb3fd5-c1e7-493b-b3b4-501e956a148f"/>
    <xsd:import namespace="1c3f1e20-8f12-4933-a769-707ba8c9238b"/>
    <xsd:element name="properties">
      <xsd:complexType>
        <xsd:sequence>
          <xsd:element name="documentManagement">
            <xsd:complexType>
              <xsd:all>
                <xsd:element ref="ns2:Returning2022_x002f_23" minOccurs="0"/>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b3fd5-c1e7-493b-b3b4-501e956a148f" elementFormDefault="qualified">
    <xsd:import namespace="http://schemas.microsoft.com/office/2006/documentManagement/types"/>
    <xsd:import namespace="http://schemas.microsoft.com/office/infopath/2007/PartnerControls"/>
    <xsd:element name="Returning2022_x002f_23" ma:index="3" nillable="true" ma:displayName="Returning 2022/23" ma:default="1" ma:description="has indicated wish to return for new term" ma:format="Dropdown" ma:internalName="Returning2022_x002f_23" ma:readOnly="false">
      <xsd:simpleType>
        <xsd:restriction base="dms:Boolea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LengthInSeconds" ma:index="9" nillable="true" ma:displayName="MediaLengthInSeconds" ma:hidden="true" ma:internalName="MediaLengthInSeconds" ma:readOnly="true">
      <xsd:simpleType>
        <xsd:restriction base="dms:Unknown"/>
      </xsd:simpleType>
    </xsd:element>
    <xsd:element name="MediaServiceDateTaken" ma:index="10" nillable="true" ma:displayName="MediaServiceDateTaken" ma:hidden="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52a04f6-fc76-4975-9bf5-11ac8e7f24c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3f1e20-8f12-4933-a769-707ba8c9238b"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5" nillable="true" ma:displayName="Taxonomy Catch All Column" ma:hidden="true" ma:list="{661dd28e-1e47-46aa-b880-12051553a087}" ma:internalName="TaxCatchAll" ma:readOnly="false" ma:showField="CatchAllData" ma:web="1c3f1e20-8f12-4933-a769-707ba8c923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E1D55F-CC1B-4F19-9DE6-832694488700}">
  <ds:schemaRefs>
    <ds:schemaRef ds:uri="http://schemas.microsoft.com/sharepoint/v3/contenttype/forms"/>
  </ds:schemaRefs>
</ds:datastoreItem>
</file>

<file path=customXml/itemProps2.xml><?xml version="1.0" encoding="utf-8"?>
<ds:datastoreItem xmlns:ds="http://schemas.openxmlformats.org/officeDocument/2006/customXml" ds:itemID="{E84E482A-D617-43D8-8CC3-97EBB99B6BBC}">
  <ds:schemaRefs>
    <ds:schemaRef ds:uri="http://schemas.microsoft.com/office/2006/metadata/properties"/>
    <ds:schemaRef ds:uri="http://schemas.microsoft.com/office/infopath/2007/PartnerControls"/>
    <ds:schemaRef ds:uri="e5bb3fd5-c1e7-493b-b3b4-501e956a148f"/>
    <ds:schemaRef ds:uri="1c3f1e20-8f12-4933-a769-707ba8c9238b"/>
  </ds:schemaRefs>
</ds:datastoreItem>
</file>

<file path=customXml/itemProps3.xml><?xml version="1.0" encoding="utf-8"?>
<ds:datastoreItem xmlns:ds="http://schemas.openxmlformats.org/officeDocument/2006/customXml" ds:itemID="{77D31100-FEFA-4A1A-ADAE-E192A0FF75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b3fd5-c1e7-493b-b3b4-501e956a148f"/>
    <ds:schemaRef ds:uri="1c3f1e20-8f12-4933-a769-707ba8c92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827</TotalTime>
  <Words>1671</Words>
  <Application>Microsoft Office PowerPoint</Application>
  <PresentationFormat>Widescreen</PresentationFormat>
  <Paragraphs>193</Paragraphs>
  <Slides>23</Slides>
  <Notes>23</Notes>
  <HiddenSlides>0</HiddenSlides>
  <MMClips>4</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revised AC strategy template</vt:lpstr>
      <vt:lpstr>PowerPoint Presentation</vt:lpstr>
      <vt:lpstr>Creative Schools – Animation</vt:lpstr>
      <vt:lpstr>Pupil Focus Group – Food for Thought </vt:lpstr>
      <vt:lpstr>PowerPoint Presentation</vt:lpstr>
      <vt:lpstr>Getting to know the School Community</vt:lpstr>
      <vt:lpstr>Exploring  ‘Creativity’</vt:lpstr>
      <vt:lpstr>Exploring  ‘Creativity</vt:lpstr>
      <vt:lpstr>Creativity  and Remote Learning</vt:lpstr>
      <vt:lpstr>PowerPoint Presentation</vt:lpstr>
      <vt:lpstr>PowerPoint Presentation</vt:lpstr>
      <vt:lpstr>Making Connections </vt:lpstr>
      <vt:lpstr>Connectivity - Cavan/Monaghan Local Arts &amp; Education Partnership </vt:lpstr>
      <vt:lpstr>Connectivity - Heritage In Schools Link</vt:lpstr>
      <vt:lpstr>Connectivity - Heritage In Schools Link </vt:lpstr>
      <vt:lpstr>The Creative Process</vt:lpstr>
      <vt:lpstr>Our First Simple Animations</vt:lpstr>
      <vt:lpstr>PowerPoint Presentation</vt:lpstr>
      <vt:lpstr>Drawing Strand </vt:lpstr>
      <vt:lpstr>Drawing Strand </vt:lpstr>
      <vt:lpstr>Animation Begins</vt:lpstr>
      <vt:lpstr>Animation Begins</vt:lpstr>
      <vt:lpstr>Pupil Thoughts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Siobhán Payne</dc:creator>
  <cp:lastModifiedBy>Catherine Boothman</cp:lastModifiedBy>
  <cp:revision>84</cp:revision>
  <cp:lastPrinted>2022-11-22T19:52:11Z</cp:lastPrinted>
  <dcterms:created xsi:type="dcterms:W3CDTF">2022-11-16T18:00:47Z</dcterms:created>
  <dcterms:modified xsi:type="dcterms:W3CDTF">2022-12-16T13:15:53Z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0x0101005D06A819AAAB204BBE9FEAAD95B9E28B</vt:lpwstr>
  </property>
  <property fmtid="{D5CDD505-2E9C-101B-9397-08002B2CF9AE}" pid="3" name="MediaServiceImageTags">
    <vt:lpwstr/>
  </property>
</Properties>
</file>